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0" r:id="rId4"/>
    <p:sldId id="262" r:id="rId5"/>
    <p:sldId id="259" r:id="rId6"/>
    <p:sldId id="264" r:id="rId7"/>
    <p:sldId id="273" r:id="rId8"/>
    <p:sldId id="260" r:id="rId9"/>
    <p:sldId id="271" r:id="rId10"/>
    <p:sldId id="261" r:id="rId11"/>
    <p:sldId id="263" r:id="rId12"/>
    <p:sldId id="274" r:id="rId13"/>
    <p:sldId id="275" r:id="rId14"/>
    <p:sldId id="276" r:id="rId15"/>
    <p:sldId id="277" r:id="rId16"/>
    <p:sldId id="278" r:id="rId17"/>
    <p:sldId id="265" r:id="rId18"/>
    <p:sldId id="266" r:id="rId19"/>
    <p:sldId id="268" r:id="rId20"/>
    <p:sldId id="269" r:id="rId21"/>
    <p:sldId id="272" r:id="rId22"/>
    <p:sldId id="2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25" autoAdjust="0"/>
    <p:restoredTop sz="94660"/>
  </p:normalViewPr>
  <p:slideViewPr>
    <p:cSldViewPr snapToGrid="0">
      <p:cViewPr varScale="1">
        <p:scale>
          <a:sx n="68" d="100"/>
          <a:sy n="68" d="100"/>
        </p:scale>
        <p:origin x="965"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25BD-33E3-A9D9-13BE-70CB98658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95CFE6-A16A-7DB8-6CE5-7E0064113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AFF786-66CC-0DF0-7228-5D513B7F129C}"/>
              </a:ext>
            </a:extLst>
          </p:cNvPr>
          <p:cNvSpPr>
            <a:spLocks noGrp="1"/>
          </p:cNvSpPr>
          <p:nvPr>
            <p:ph type="dt" sz="half" idx="10"/>
          </p:nvPr>
        </p:nvSpPr>
        <p:spPr/>
        <p:txBody>
          <a:bodyPr/>
          <a:lstStyle/>
          <a:p>
            <a:fld id="{F82F64BF-B8E3-4F48-AB0B-4D41FBDC0F53}" type="datetimeFigureOut">
              <a:rPr lang="en-US" smtClean="0"/>
              <a:t>5/31/2023</a:t>
            </a:fld>
            <a:endParaRPr lang="en-US"/>
          </a:p>
        </p:txBody>
      </p:sp>
      <p:sp>
        <p:nvSpPr>
          <p:cNvPr id="5" name="Footer Placeholder 4">
            <a:extLst>
              <a:ext uri="{FF2B5EF4-FFF2-40B4-BE49-F238E27FC236}">
                <a16:creationId xmlns:a16="http://schemas.microsoft.com/office/drawing/2014/main" id="{ED0D7705-1301-B42E-3A71-7DF571298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E4B4C1-4B31-5203-6AF5-29A47CDB2F19}"/>
              </a:ext>
            </a:extLst>
          </p:cNvPr>
          <p:cNvSpPr>
            <a:spLocks noGrp="1"/>
          </p:cNvSpPr>
          <p:nvPr>
            <p:ph type="sldNum" sz="quarter" idx="12"/>
          </p:nvPr>
        </p:nvSpPr>
        <p:spPr/>
        <p:txBody>
          <a:bodyPr/>
          <a:lstStyle/>
          <a:p>
            <a:fld id="{43890B5A-318B-442E-883D-7331E156F513}" type="slidenum">
              <a:rPr lang="en-US" smtClean="0"/>
              <a:t>‹#›</a:t>
            </a:fld>
            <a:endParaRPr lang="en-US"/>
          </a:p>
        </p:txBody>
      </p:sp>
    </p:spTree>
    <p:extLst>
      <p:ext uri="{BB962C8B-B14F-4D97-AF65-F5344CB8AC3E}">
        <p14:creationId xmlns:p14="http://schemas.microsoft.com/office/powerpoint/2010/main" val="3833047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46434-C6C5-2CF7-43A2-BFDEB281C2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11164A-21A5-DAAE-EA50-8DE063CBBD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8BDB7-5F01-19F0-E20C-8B048B4DD631}"/>
              </a:ext>
            </a:extLst>
          </p:cNvPr>
          <p:cNvSpPr>
            <a:spLocks noGrp="1"/>
          </p:cNvSpPr>
          <p:nvPr>
            <p:ph type="dt" sz="half" idx="10"/>
          </p:nvPr>
        </p:nvSpPr>
        <p:spPr/>
        <p:txBody>
          <a:bodyPr/>
          <a:lstStyle/>
          <a:p>
            <a:fld id="{F82F64BF-B8E3-4F48-AB0B-4D41FBDC0F53}" type="datetimeFigureOut">
              <a:rPr lang="en-US" smtClean="0"/>
              <a:t>5/31/2023</a:t>
            </a:fld>
            <a:endParaRPr lang="en-US"/>
          </a:p>
        </p:txBody>
      </p:sp>
      <p:sp>
        <p:nvSpPr>
          <p:cNvPr id="5" name="Footer Placeholder 4">
            <a:extLst>
              <a:ext uri="{FF2B5EF4-FFF2-40B4-BE49-F238E27FC236}">
                <a16:creationId xmlns:a16="http://schemas.microsoft.com/office/drawing/2014/main" id="{A2D7C81D-D779-184F-CF43-0C8A421B00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E9323-C127-ED63-370B-443C46BDD8D1}"/>
              </a:ext>
            </a:extLst>
          </p:cNvPr>
          <p:cNvSpPr>
            <a:spLocks noGrp="1"/>
          </p:cNvSpPr>
          <p:nvPr>
            <p:ph type="sldNum" sz="quarter" idx="12"/>
          </p:nvPr>
        </p:nvSpPr>
        <p:spPr/>
        <p:txBody>
          <a:bodyPr/>
          <a:lstStyle/>
          <a:p>
            <a:fld id="{43890B5A-318B-442E-883D-7331E156F513}" type="slidenum">
              <a:rPr lang="en-US" smtClean="0"/>
              <a:t>‹#›</a:t>
            </a:fld>
            <a:endParaRPr lang="en-US"/>
          </a:p>
        </p:txBody>
      </p:sp>
    </p:spTree>
    <p:extLst>
      <p:ext uri="{BB962C8B-B14F-4D97-AF65-F5344CB8AC3E}">
        <p14:creationId xmlns:p14="http://schemas.microsoft.com/office/powerpoint/2010/main" val="1235845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967317-C407-7329-1A6A-973AF90849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96EA18-8139-1C45-BF3E-A65B984572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451D6-A3F7-4311-7FD6-3B4A3CA88784}"/>
              </a:ext>
            </a:extLst>
          </p:cNvPr>
          <p:cNvSpPr>
            <a:spLocks noGrp="1"/>
          </p:cNvSpPr>
          <p:nvPr>
            <p:ph type="dt" sz="half" idx="10"/>
          </p:nvPr>
        </p:nvSpPr>
        <p:spPr/>
        <p:txBody>
          <a:bodyPr/>
          <a:lstStyle/>
          <a:p>
            <a:fld id="{F82F64BF-B8E3-4F48-AB0B-4D41FBDC0F53}" type="datetimeFigureOut">
              <a:rPr lang="en-US" smtClean="0"/>
              <a:t>5/31/2023</a:t>
            </a:fld>
            <a:endParaRPr lang="en-US"/>
          </a:p>
        </p:txBody>
      </p:sp>
      <p:sp>
        <p:nvSpPr>
          <p:cNvPr id="5" name="Footer Placeholder 4">
            <a:extLst>
              <a:ext uri="{FF2B5EF4-FFF2-40B4-BE49-F238E27FC236}">
                <a16:creationId xmlns:a16="http://schemas.microsoft.com/office/drawing/2014/main" id="{23EB29B1-4790-995B-A3EF-2914D8DFF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98218-0849-B8D2-DFAC-F17EC9CEAA48}"/>
              </a:ext>
            </a:extLst>
          </p:cNvPr>
          <p:cNvSpPr>
            <a:spLocks noGrp="1"/>
          </p:cNvSpPr>
          <p:nvPr>
            <p:ph type="sldNum" sz="quarter" idx="12"/>
          </p:nvPr>
        </p:nvSpPr>
        <p:spPr/>
        <p:txBody>
          <a:bodyPr/>
          <a:lstStyle/>
          <a:p>
            <a:fld id="{43890B5A-318B-442E-883D-7331E156F513}" type="slidenum">
              <a:rPr lang="en-US" smtClean="0"/>
              <a:t>‹#›</a:t>
            </a:fld>
            <a:endParaRPr lang="en-US"/>
          </a:p>
        </p:txBody>
      </p:sp>
    </p:spTree>
    <p:extLst>
      <p:ext uri="{BB962C8B-B14F-4D97-AF65-F5344CB8AC3E}">
        <p14:creationId xmlns:p14="http://schemas.microsoft.com/office/powerpoint/2010/main" val="2353982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3088-1328-778A-A834-A1466EF17B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8B5664-029B-B1E9-546D-BAB1020FF9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3C86-5947-8327-E98E-3ABA8420559F}"/>
              </a:ext>
            </a:extLst>
          </p:cNvPr>
          <p:cNvSpPr>
            <a:spLocks noGrp="1"/>
          </p:cNvSpPr>
          <p:nvPr>
            <p:ph type="dt" sz="half" idx="10"/>
          </p:nvPr>
        </p:nvSpPr>
        <p:spPr/>
        <p:txBody>
          <a:bodyPr/>
          <a:lstStyle/>
          <a:p>
            <a:fld id="{F82F64BF-B8E3-4F48-AB0B-4D41FBDC0F53}" type="datetimeFigureOut">
              <a:rPr lang="en-US" smtClean="0"/>
              <a:t>5/31/2023</a:t>
            </a:fld>
            <a:endParaRPr lang="en-US"/>
          </a:p>
        </p:txBody>
      </p:sp>
      <p:sp>
        <p:nvSpPr>
          <p:cNvPr id="5" name="Footer Placeholder 4">
            <a:extLst>
              <a:ext uri="{FF2B5EF4-FFF2-40B4-BE49-F238E27FC236}">
                <a16:creationId xmlns:a16="http://schemas.microsoft.com/office/drawing/2014/main" id="{B0FE7AEB-9E35-C7DB-0F6E-854FA8788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6B4F6-43F5-7433-19A1-31D84982C153}"/>
              </a:ext>
            </a:extLst>
          </p:cNvPr>
          <p:cNvSpPr>
            <a:spLocks noGrp="1"/>
          </p:cNvSpPr>
          <p:nvPr>
            <p:ph type="sldNum" sz="quarter" idx="12"/>
          </p:nvPr>
        </p:nvSpPr>
        <p:spPr/>
        <p:txBody>
          <a:bodyPr/>
          <a:lstStyle/>
          <a:p>
            <a:fld id="{43890B5A-318B-442E-883D-7331E156F513}" type="slidenum">
              <a:rPr lang="en-US" smtClean="0"/>
              <a:t>‹#›</a:t>
            </a:fld>
            <a:endParaRPr lang="en-US"/>
          </a:p>
        </p:txBody>
      </p:sp>
    </p:spTree>
    <p:extLst>
      <p:ext uri="{BB962C8B-B14F-4D97-AF65-F5344CB8AC3E}">
        <p14:creationId xmlns:p14="http://schemas.microsoft.com/office/powerpoint/2010/main" val="730026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6541-A67E-5A98-ABE5-69C2D4FA12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EC8A70-0EA4-0090-F2B1-F39BD24C99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151641-B378-975A-21C6-7C73703E2F75}"/>
              </a:ext>
            </a:extLst>
          </p:cNvPr>
          <p:cNvSpPr>
            <a:spLocks noGrp="1"/>
          </p:cNvSpPr>
          <p:nvPr>
            <p:ph type="dt" sz="half" idx="10"/>
          </p:nvPr>
        </p:nvSpPr>
        <p:spPr/>
        <p:txBody>
          <a:bodyPr/>
          <a:lstStyle/>
          <a:p>
            <a:fld id="{F82F64BF-B8E3-4F48-AB0B-4D41FBDC0F53}" type="datetimeFigureOut">
              <a:rPr lang="en-US" smtClean="0"/>
              <a:t>5/31/2023</a:t>
            </a:fld>
            <a:endParaRPr lang="en-US"/>
          </a:p>
        </p:txBody>
      </p:sp>
      <p:sp>
        <p:nvSpPr>
          <p:cNvPr id="5" name="Footer Placeholder 4">
            <a:extLst>
              <a:ext uri="{FF2B5EF4-FFF2-40B4-BE49-F238E27FC236}">
                <a16:creationId xmlns:a16="http://schemas.microsoft.com/office/drawing/2014/main" id="{5043D0C7-2828-DB68-9366-A80A25F2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7D089-BD8A-1A2F-6144-FD2E3C668F6C}"/>
              </a:ext>
            </a:extLst>
          </p:cNvPr>
          <p:cNvSpPr>
            <a:spLocks noGrp="1"/>
          </p:cNvSpPr>
          <p:nvPr>
            <p:ph type="sldNum" sz="quarter" idx="12"/>
          </p:nvPr>
        </p:nvSpPr>
        <p:spPr/>
        <p:txBody>
          <a:bodyPr/>
          <a:lstStyle/>
          <a:p>
            <a:fld id="{43890B5A-318B-442E-883D-7331E156F513}" type="slidenum">
              <a:rPr lang="en-US" smtClean="0"/>
              <a:t>‹#›</a:t>
            </a:fld>
            <a:endParaRPr lang="en-US"/>
          </a:p>
        </p:txBody>
      </p:sp>
    </p:spTree>
    <p:extLst>
      <p:ext uri="{BB962C8B-B14F-4D97-AF65-F5344CB8AC3E}">
        <p14:creationId xmlns:p14="http://schemas.microsoft.com/office/powerpoint/2010/main" val="3532912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AC9D-CDE2-69B2-FCF1-34C130E29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09B712-C36D-84CD-7EF0-2C9B7ABC19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37B07-3283-2BA2-A6E5-54D71CDAA1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B192FE-E1EF-BFFF-A329-C24DF633A631}"/>
              </a:ext>
            </a:extLst>
          </p:cNvPr>
          <p:cNvSpPr>
            <a:spLocks noGrp="1"/>
          </p:cNvSpPr>
          <p:nvPr>
            <p:ph type="dt" sz="half" idx="10"/>
          </p:nvPr>
        </p:nvSpPr>
        <p:spPr/>
        <p:txBody>
          <a:bodyPr/>
          <a:lstStyle/>
          <a:p>
            <a:fld id="{F82F64BF-B8E3-4F48-AB0B-4D41FBDC0F53}" type="datetimeFigureOut">
              <a:rPr lang="en-US" smtClean="0"/>
              <a:t>5/31/2023</a:t>
            </a:fld>
            <a:endParaRPr lang="en-US"/>
          </a:p>
        </p:txBody>
      </p:sp>
      <p:sp>
        <p:nvSpPr>
          <p:cNvPr id="6" name="Footer Placeholder 5">
            <a:extLst>
              <a:ext uri="{FF2B5EF4-FFF2-40B4-BE49-F238E27FC236}">
                <a16:creationId xmlns:a16="http://schemas.microsoft.com/office/drawing/2014/main" id="{BBB7B9A6-47DF-1D9E-B30A-4CBCB9B59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9BE89E-0453-E4FB-3ED5-8E4221EEE132}"/>
              </a:ext>
            </a:extLst>
          </p:cNvPr>
          <p:cNvSpPr>
            <a:spLocks noGrp="1"/>
          </p:cNvSpPr>
          <p:nvPr>
            <p:ph type="sldNum" sz="quarter" idx="12"/>
          </p:nvPr>
        </p:nvSpPr>
        <p:spPr/>
        <p:txBody>
          <a:bodyPr/>
          <a:lstStyle/>
          <a:p>
            <a:fld id="{43890B5A-318B-442E-883D-7331E156F513}" type="slidenum">
              <a:rPr lang="en-US" smtClean="0"/>
              <a:t>‹#›</a:t>
            </a:fld>
            <a:endParaRPr lang="en-US"/>
          </a:p>
        </p:txBody>
      </p:sp>
    </p:spTree>
    <p:extLst>
      <p:ext uri="{BB962C8B-B14F-4D97-AF65-F5344CB8AC3E}">
        <p14:creationId xmlns:p14="http://schemas.microsoft.com/office/powerpoint/2010/main" val="2303529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B50CA-DD19-6312-E3A2-518581DF79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776E9F-2962-F126-EE52-E2C20B6472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76DD9-A2D6-4118-DF7E-5A3A46CEAC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4DCE1A-E082-2D6F-153D-5B466B3725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8F992B-DB80-7554-5B9D-2CE4B98E27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557E2E-7B89-3B31-BC80-99F4786C4F2A}"/>
              </a:ext>
            </a:extLst>
          </p:cNvPr>
          <p:cNvSpPr>
            <a:spLocks noGrp="1"/>
          </p:cNvSpPr>
          <p:nvPr>
            <p:ph type="dt" sz="half" idx="10"/>
          </p:nvPr>
        </p:nvSpPr>
        <p:spPr/>
        <p:txBody>
          <a:bodyPr/>
          <a:lstStyle/>
          <a:p>
            <a:fld id="{F82F64BF-B8E3-4F48-AB0B-4D41FBDC0F53}" type="datetimeFigureOut">
              <a:rPr lang="en-US" smtClean="0"/>
              <a:t>5/31/2023</a:t>
            </a:fld>
            <a:endParaRPr lang="en-US"/>
          </a:p>
        </p:txBody>
      </p:sp>
      <p:sp>
        <p:nvSpPr>
          <p:cNvPr id="8" name="Footer Placeholder 7">
            <a:extLst>
              <a:ext uri="{FF2B5EF4-FFF2-40B4-BE49-F238E27FC236}">
                <a16:creationId xmlns:a16="http://schemas.microsoft.com/office/drawing/2014/main" id="{FF2CE122-6D83-C9E0-7C88-0782C4F7FA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CB46B4-D5B2-E565-1BFF-A610F6D33F97}"/>
              </a:ext>
            </a:extLst>
          </p:cNvPr>
          <p:cNvSpPr>
            <a:spLocks noGrp="1"/>
          </p:cNvSpPr>
          <p:nvPr>
            <p:ph type="sldNum" sz="quarter" idx="12"/>
          </p:nvPr>
        </p:nvSpPr>
        <p:spPr/>
        <p:txBody>
          <a:bodyPr/>
          <a:lstStyle/>
          <a:p>
            <a:fld id="{43890B5A-318B-442E-883D-7331E156F513}" type="slidenum">
              <a:rPr lang="en-US" smtClean="0"/>
              <a:t>‹#›</a:t>
            </a:fld>
            <a:endParaRPr lang="en-US"/>
          </a:p>
        </p:txBody>
      </p:sp>
    </p:spTree>
    <p:extLst>
      <p:ext uri="{BB962C8B-B14F-4D97-AF65-F5344CB8AC3E}">
        <p14:creationId xmlns:p14="http://schemas.microsoft.com/office/powerpoint/2010/main" val="2696684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9A43-EB6D-872B-2E21-349E15638F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3FDE96-185B-48C1-C110-8463F0115852}"/>
              </a:ext>
            </a:extLst>
          </p:cNvPr>
          <p:cNvSpPr>
            <a:spLocks noGrp="1"/>
          </p:cNvSpPr>
          <p:nvPr>
            <p:ph type="dt" sz="half" idx="10"/>
          </p:nvPr>
        </p:nvSpPr>
        <p:spPr/>
        <p:txBody>
          <a:bodyPr/>
          <a:lstStyle/>
          <a:p>
            <a:fld id="{F82F64BF-B8E3-4F48-AB0B-4D41FBDC0F53}" type="datetimeFigureOut">
              <a:rPr lang="en-US" smtClean="0"/>
              <a:t>5/31/2023</a:t>
            </a:fld>
            <a:endParaRPr lang="en-US"/>
          </a:p>
        </p:txBody>
      </p:sp>
      <p:sp>
        <p:nvSpPr>
          <p:cNvPr id="4" name="Footer Placeholder 3">
            <a:extLst>
              <a:ext uri="{FF2B5EF4-FFF2-40B4-BE49-F238E27FC236}">
                <a16:creationId xmlns:a16="http://schemas.microsoft.com/office/drawing/2014/main" id="{11ADC94C-A179-BEBD-9961-40DDF2D45B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09232F-8B4F-75F6-DC1E-2FE53CA09307}"/>
              </a:ext>
            </a:extLst>
          </p:cNvPr>
          <p:cNvSpPr>
            <a:spLocks noGrp="1"/>
          </p:cNvSpPr>
          <p:nvPr>
            <p:ph type="sldNum" sz="quarter" idx="12"/>
          </p:nvPr>
        </p:nvSpPr>
        <p:spPr/>
        <p:txBody>
          <a:bodyPr/>
          <a:lstStyle/>
          <a:p>
            <a:fld id="{43890B5A-318B-442E-883D-7331E156F513}" type="slidenum">
              <a:rPr lang="en-US" smtClean="0"/>
              <a:t>‹#›</a:t>
            </a:fld>
            <a:endParaRPr lang="en-US"/>
          </a:p>
        </p:txBody>
      </p:sp>
    </p:spTree>
    <p:extLst>
      <p:ext uri="{BB962C8B-B14F-4D97-AF65-F5344CB8AC3E}">
        <p14:creationId xmlns:p14="http://schemas.microsoft.com/office/powerpoint/2010/main" val="352289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C94D28-5322-3D65-88D4-CAA1D5EFA491}"/>
              </a:ext>
            </a:extLst>
          </p:cNvPr>
          <p:cNvSpPr>
            <a:spLocks noGrp="1"/>
          </p:cNvSpPr>
          <p:nvPr>
            <p:ph type="dt" sz="half" idx="10"/>
          </p:nvPr>
        </p:nvSpPr>
        <p:spPr/>
        <p:txBody>
          <a:bodyPr/>
          <a:lstStyle/>
          <a:p>
            <a:fld id="{F82F64BF-B8E3-4F48-AB0B-4D41FBDC0F53}" type="datetimeFigureOut">
              <a:rPr lang="en-US" smtClean="0"/>
              <a:t>5/31/2023</a:t>
            </a:fld>
            <a:endParaRPr lang="en-US"/>
          </a:p>
        </p:txBody>
      </p:sp>
      <p:sp>
        <p:nvSpPr>
          <p:cNvPr id="3" name="Footer Placeholder 2">
            <a:extLst>
              <a:ext uri="{FF2B5EF4-FFF2-40B4-BE49-F238E27FC236}">
                <a16:creationId xmlns:a16="http://schemas.microsoft.com/office/drawing/2014/main" id="{6C5F7424-F0DD-6E0B-6462-E4FB7F1CB0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DEB195-0158-DDF0-8279-CE74E84F1D1D}"/>
              </a:ext>
            </a:extLst>
          </p:cNvPr>
          <p:cNvSpPr>
            <a:spLocks noGrp="1"/>
          </p:cNvSpPr>
          <p:nvPr>
            <p:ph type="sldNum" sz="quarter" idx="12"/>
          </p:nvPr>
        </p:nvSpPr>
        <p:spPr/>
        <p:txBody>
          <a:bodyPr/>
          <a:lstStyle/>
          <a:p>
            <a:fld id="{43890B5A-318B-442E-883D-7331E156F513}" type="slidenum">
              <a:rPr lang="en-US" smtClean="0"/>
              <a:t>‹#›</a:t>
            </a:fld>
            <a:endParaRPr lang="en-US"/>
          </a:p>
        </p:txBody>
      </p:sp>
    </p:spTree>
    <p:extLst>
      <p:ext uri="{BB962C8B-B14F-4D97-AF65-F5344CB8AC3E}">
        <p14:creationId xmlns:p14="http://schemas.microsoft.com/office/powerpoint/2010/main" val="2635924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4408-1B67-68CD-60B0-283F1DDAD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5A65A3-1B8A-561B-6D3D-9DC31E04BA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F8E6B-47AF-D7EF-016D-42FA84031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3F0466-197B-4A4F-6339-94652F737B5A}"/>
              </a:ext>
            </a:extLst>
          </p:cNvPr>
          <p:cNvSpPr>
            <a:spLocks noGrp="1"/>
          </p:cNvSpPr>
          <p:nvPr>
            <p:ph type="dt" sz="half" idx="10"/>
          </p:nvPr>
        </p:nvSpPr>
        <p:spPr/>
        <p:txBody>
          <a:bodyPr/>
          <a:lstStyle/>
          <a:p>
            <a:fld id="{F82F64BF-B8E3-4F48-AB0B-4D41FBDC0F53}" type="datetimeFigureOut">
              <a:rPr lang="en-US" smtClean="0"/>
              <a:t>5/31/2023</a:t>
            </a:fld>
            <a:endParaRPr lang="en-US"/>
          </a:p>
        </p:txBody>
      </p:sp>
      <p:sp>
        <p:nvSpPr>
          <p:cNvPr id="6" name="Footer Placeholder 5">
            <a:extLst>
              <a:ext uri="{FF2B5EF4-FFF2-40B4-BE49-F238E27FC236}">
                <a16:creationId xmlns:a16="http://schemas.microsoft.com/office/drawing/2014/main" id="{3D584BBB-300F-6F83-8613-26B4075451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F2573A-E561-95DB-1371-52DE84B97B12}"/>
              </a:ext>
            </a:extLst>
          </p:cNvPr>
          <p:cNvSpPr>
            <a:spLocks noGrp="1"/>
          </p:cNvSpPr>
          <p:nvPr>
            <p:ph type="sldNum" sz="quarter" idx="12"/>
          </p:nvPr>
        </p:nvSpPr>
        <p:spPr/>
        <p:txBody>
          <a:bodyPr/>
          <a:lstStyle/>
          <a:p>
            <a:fld id="{43890B5A-318B-442E-883D-7331E156F513}" type="slidenum">
              <a:rPr lang="en-US" smtClean="0"/>
              <a:t>‹#›</a:t>
            </a:fld>
            <a:endParaRPr lang="en-US"/>
          </a:p>
        </p:txBody>
      </p:sp>
    </p:spTree>
    <p:extLst>
      <p:ext uri="{BB962C8B-B14F-4D97-AF65-F5344CB8AC3E}">
        <p14:creationId xmlns:p14="http://schemas.microsoft.com/office/powerpoint/2010/main" val="2894240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225B9-0D9D-96DA-3386-455773F8E3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9CF0AE-AF26-921C-C3F8-F569E673F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FDCE66-8663-AC4A-A949-0F16E51FF6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0CF6E9-B4E9-619D-177B-0EB885DD490B}"/>
              </a:ext>
            </a:extLst>
          </p:cNvPr>
          <p:cNvSpPr>
            <a:spLocks noGrp="1"/>
          </p:cNvSpPr>
          <p:nvPr>
            <p:ph type="dt" sz="half" idx="10"/>
          </p:nvPr>
        </p:nvSpPr>
        <p:spPr/>
        <p:txBody>
          <a:bodyPr/>
          <a:lstStyle/>
          <a:p>
            <a:fld id="{F82F64BF-B8E3-4F48-AB0B-4D41FBDC0F53}" type="datetimeFigureOut">
              <a:rPr lang="en-US" smtClean="0"/>
              <a:t>5/31/2023</a:t>
            </a:fld>
            <a:endParaRPr lang="en-US"/>
          </a:p>
        </p:txBody>
      </p:sp>
      <p:sp>
        <p:nvSpPr>
          <p:cNvPr id="6" name="Footer Placeholder 5">
            <a:extLst>
              <a:ext uri="{FF2B5EF4-FFF2-40B4-BE49-F238E27FC236}">
                <a16:creationId xmlns:a16="http://schemas.microsoft.com/office/drawing/2014/main" id="{3B2B0E73-27AB-29E3-FF62-AB0B14606D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0B485C-3F02-FB97-AC07-3D76A2825407}"/>
              </a:ext>
            </a:extLst>
          </p:cNvPr>
          <p:cNvSpPr>
            <a:spLocks noGrp="1"/>
          </p:cNvSpPr>
          <p:nvPr>
            <p:ph type="sldNum" sz="quarter" idx="12"/>
          </p:nvPr>
        </p:nvSpPr>
        <p:spPr/>
        <p:txBody>
          <a:bodyPr/>
          <a:lstStyle/>
          <a:p>
            <a:fld id="{43890B5A-318B-442E-883D-7331E156F513}" type="slidenum">
              <a:rPr lang="en-US" smtClean="0"/>
              <a:t>‹#›</a:t>
            </a:fld>
            <a:endParaRPr lang="en-US"/>
          </a:p>
        </p:txBody>
      </p:sp>
    </p:spTree>
    <p:extLst>
      <p:ext uri="{BB962C8B-B14F-4D97-AF65-F5344CB8AC3E}">
        <p14:creationId xmlns:p14="http://schemas.microsoft.com/office/powerpoint/2010/main" val="2938267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B14E90-415A-962B-4C6F-661054DDEE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A50317-67A6-41A1-147A-0CD975628F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324B7-E7A1-EAB6-894C-CC8CC49FE1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F64BF-B8E3-4F48-AB0B-4D41FBDC0F53}" type="datetimeFigureOut">
              <a:rPr lang="en-US" smtClean="0"/>
              <a:t>5/31/2023</a:t>
            </a:fld>
            <a:endParaRPr lang="en-US"/>
          </a:p>
        </p:txBody>
      </p:sp>
      <p:sp>
        <p:nvSpPr>
          <p:cNvPr id="5" name="Footer Placeholder 4">
            <a:extLst>
              <a:ext uri="{FF2B5EF4-FFF2-40B4-BE49-F238E27FC236}">
                <a16:creationId xmlns:a16="http://schemas.microsoft.com/office/drawing/2014/main" id="{34CCCDB1-DE11-0EB8-33E7-22AA39028A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8F0E6A-F2D0-D9E5-D9CE-9685EDDC68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890B5A-318B-442E-883D-7331E156F513}" type="slidenum">
              <a:rPr lang="en-US" smtClean="0"/>
              <a:t>‹#›</a:t>
            </a:fld>
            <a:endParaRPr lang="en-US"/>
          </a:p>
        </p:txBody>
      </p:sp>
    </p:spTree>
    <p:extLst>
      <p:ext uri="{BB962C8B-B14F-4D97-AF65-F5344CB8AC3E}">
        <p14:creationId xmlns:p14="http://schemas.microsoft.com/office/powerpoint/2010/main" val="3677238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6A084-CCC7-4B14-E2AF-43B1E57140AE}"/>
              </a:ext>
            </a:extLst>
          </p:cNvPr>
          <p:cNvSpPr>
            <a:spLocks noGrp="1"/>
          </p:cNvSpPr>
          <p:nvPr>
            <p:ph type="ctrTitle"/>
          </p:nvPr>
        </p:nvSpPr>
        <p:spPr>
          <a:xfrm>
            <a:off x="2316854" y="112196"/>
            <a:ext cx="7399347" cy="684397"/>
          </a:xfrm>
        </p:spPr>
        <p:txBody>
          <a:bodyPr>
            <a:normAutofit/>
          </a:bodyPr>
          <a:lstStyle/>
          <a:p>
            <a:r>
              <a:rPr lang="en-US" sz="3600" dirty="0"/>
              <a:t>Scroll Saw Maintenance 2023</a:t>
            </a:r>
          </a:p>
        </p:txBody>
      </p:sp>
      <p:pic>
        <p:nvPicPr>
          <p:cNvPr id="4" name="Picture 3">
            <a:extLst>
              <a:ext uri="{FF2B5EF4-FFF2-40B4-BE49-F238E27FC236}">
                <a16:creationId xmlns:a16="http://schemas.microsoft.com/office/drawing/2014/main" id="{02122FA4-D1F3-1E9C-3B63-40832BFE8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707" y="908789"/>
            <a:ext cx="7520895" cy="5640671"/>
          </a:xfrm>
          <a:prstGeom prst="rect">
            <a:avLst/>
          </a:prstGeom>
        </p:spPr>
      </p:pic>
    </p:spTree>
    <p:extLst>
      <p:ext uri="{BB962C8B-B14F-4D97-AF65-F5344CB8AC3E}">
        <p14:creationId xmlns:p14="http://schemas.microsoft.com/office/powerpoint/2010/main" val="326272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7B6DF6B-816A-891A-719C-FED66F40E1E8}"/>
              </a:ext>
            </a:extLst>
          </p:cNvPr>
          <p:cNvSpPr txBox="1">
            <a:spLocks/>
          </p:cNvSpPr>
          <p:nvPr/>
        </p:nvSpPr>
        <p:spPr>
          <a:xfrm>
            <a:off x="3368810" y="151660"/>
            <a:ext cx="5454379" cy="712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mn-lt"/>
              </a:rPr>
              <a:t>New upper front rocker casting</a:t>
            </a:r>
          </a:p>
        </p:txBody>
      </p:sp>
      <p:pic>
        <p:nvPicPr>
          <p:cNvPr id="11" name="Picture 10">
            <a:extLst>
              <a:ext uri="{FF2B5EF4-FFF2-40B4-BE49-F238E27FC236}">
                <a16:creationId xmlns:a16="http://schemas.microsoft.com/office/drawing/2014/main" id="{ED3D460E-8CFB-44D8-B5F4-FD7708F3B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348" y="889000"/>
            <a:ext cx="3810000" cy="5080000"/>
          </a:xfrm>
          <a:prstGeom prst="rect">
            <a:avLst/>
          </a:prstGeom>
        </p:spPr>
      </p:pic>
      <p:sp>
        <p:nvSpPr>
          <p:cNvPr id="12" name="Content Placeholder 2">
            <a:extLst>
              <a:ext uri="{FF2B5EF4-FFF2-40B4-BE49-F238E27FC236}">
                <a16:creationId xmlns:a16="http://schemas.microsoft.com/office/drawing/2014/main" id="{37CAA299-4333-7E31-1F25-B8B49FB19256}"/>
              </a:ext>
            </a:extLst>
          </p:cNvPr>
          <p:cNvSpPr>
            <a:spLocks noGrp="1"/>
          </p:cNvSpPr>
          <p:nvPr>
            <p:ph idx="1"/>
          </p:nvPr>
        </p:nvSpPr>
        <p:spPr>
          <a:xfrm>
            <a:off x="4150057" y="951195"/>
            <a:ext cx="3765393" cy="928093"/>
          </a:xfrm>
        </p:spPr>
        <p:txBody>
          <a:bodyPr>
            <a:normAutofit/>
          </a:bodyPr>
          <a:lstStyle/>
          <a:p>
            <a:pPr marL="0" indent="0">
              <a:buNone/>
            </a:pPr>
            <a:r>
              <a:rPr lang="en-US" dirty="0">
                <a:latin typeface="Calibri" panose="020F0502020204030204" pitchFamily="34" charset="0"/>
                <a:ea typeface="Calibri" panose="020F0502020204030204" pitchFamily="34" charset="0"/>
                <a:cs typeface="Calibri" panose="020F0502020204030204" pitchFamily="34" charset="0"/>
              </a:rPr>
              <a:t>Three new castings were received from </a:t>
            </a:r>
            <a:r>
              <a:rPr lang="en-US" dirty="0">
                <a:solidFill>
                  <a:schemeClr val="accent1"/>
                </a:solidFill>
                <a:latin typeface="Calibri" panose="020F0502020204030204" pitchFamily="34" charset="0"/>
                <a:ea typeface="Calibri" panose="020F0502020204030204" pitchFamily="34" charset="0"/>
                <a:cs typeface="Calibri" panose="020F0502020204030204" pitchFamily="34" charset="0"/>
              </a:rPr>
              <a:t>DeWalt</a:t>
            </a:r>
            <a:r>
              <a:rPr lang="en-US"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t>
            </a:r>
            <a:endParaRPr lang="en-US" dirty="0">
              <a:solidFill>
                <a:schemeClr val="accent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2FADF23C-BFDC-FE35-95EA-904C9FB3E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724" y="863912"/>
            <a:ext cx="3810000" cy="5080000"/>
          </a:xfrm>
          <a:prstGeom prst="rect">
            <a:avLst/>
          </a:prstGeom>
        </p:spPr>
      </p:pic>
      <p:sp>
        <p:nvSpPr>
          <p:cNvPr id="15" name="Content Placeholder 2">
            <a:extLst>
              <a:ext uri="{FF2B5EF4-FFF2-40B4-BE49-F238E27FC236}">
                <a16:creationId xmlns:a16="http://schemas.microsoft.com/office/drawing/2014/main" id="{6987129F-8A3B-05F7-FE38-D80F02E5DECD}"/>
              </a:ext>
            </a:extLst>
          </p:cNvPr>
          <p:cNvSpPr txBox="1">
            <a:spLocks/>
          </p:cNvSpPr>
          <p:nvPr/>
        </p:nvSpPr>
        <p:spPr>
          <a:xfrm>
            <a:off x="4150056" y="1961896"/>
            <a:ext cx="3765393" cy="928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ea typeface="Calibri" panose="020F0502020204030204" pitchFamily="34" charset="0"/>
                <a:cs typeface="Calibri" panose="020F0502020204030204" pitchFamily="34" charset="0"/>
              </a:rPr>
              <a:t>Lower part of the pad was .020” oversize.</a:t>
            </a:r>
            <a:endParaRPr lang="en-US" dirty="0">
              <a:latin typeface="Calibri" panose="020F0502020204030204" pitchFamily="34" charset="0"/>
              <a:cs typeface="Calibri" panose="020F0502020204030204" pitchFamily="34" charset="0"/>
            </a:endParaRPr>
          </a:p>
        </p:txBody>
      </p:sp>
      <p:sp>
        <p:nvSpPr>
          <p:cNvPr id="16" name="Content Placeholder 2">
            <a:extLst>
              <a:ext uri="{FF2B5EF4-FFF2-40B4-BE49-F238E27FC236}">
                <a16:creationId xmlns:a16="http://schemas.microsoft.com/office/drawing/2014/main" id="{A6DCB928-EC87-EABF-E73B-D499AB5466C9}"/>
              </a:ext>
            </a:extLst>
          </p:cNvPr>
          <p:cNvSpPr txBox="1">
            <a:spLocks/>
          </p:cNvSpPr>
          <p:nvPr/>
        </p:nvSpPr>
        <p:spPr>
          <a:xfrm>
            <a:off x="4150055" y="2889989"/>
            <a:ext cx="3765393" cy="928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ea typeface="Calibri" panose="020F0502020204030204" pitchFamily="34" charset="0"/>
                <a:cs typeface="Calibri" panose="020F0502020204030204" pitchFamily="34" charset="0"/>
              </a:rPr>
              <a:t>Upper part of the pad was .050” oversize.</a:t>
            </a:r>
            <a:endParaRPr lang="en-US" dirty="0">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EF031D63-0252-9709-F305-C0E70E7A0754}"/>
              </a:ext>
            </a:extLst>
          </p:cNvPr>
          <p:cNvSpPr txBox="1">
            <a:spLocks/>
          </p:cNvSpPr>
          <p:nvPr/>
        </p:nvSpPr>
        <p:spPr>
          <a:xfrm>
            <a:off x="4176839" y="4282128"/>
            <a:ext cx="3765393" cy="9280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solidFill>
                  <a:schemeClr val="accent1"/>
                </a:solidFill>
                <a:latin typeface="Calibri" panose="020F0502020204030204" pitchFamily="34" charset="0"/>
                <a:ea typeface="Calibri" panose="020F0502020204030204" pitchFamily="34" charset="0"/>
                <a:cs typeface="Calibri" panose="020F0502020204030204" pitchFamily="34" charset="0"/>
              </a:rPr>
              <a:t>DeWalt parts service was unconcerned.</a:t>
            </a:r>
            <a:endParaRPr lang="en-US" i="1" dirty="0">
              <a:solidFill>
                <a:schemeClr val="accent1"/>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AC89649A-F008-08A6-6A6B-769F5C749792}"/>
              </a:ext>
            </a:extLst>
          </p:cNvPr>
          <p:cNvSpPr txBox="1">
            <a:spLocks/>
          </p:cNvSpPr>
          <p:nvPr/>
        </p:nvSpPr>
        <p:spPr>
          <a:xfrm>
            <a:off x="9335726" y="6126075"/>
            <a:ext cx="2856274" cy="639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solidFill>
              </a:rPr>
              <a:t>Parts sourcing</a:t>
            </a:r>
          </a:p>
        </p:txBody>
      </p:sp>
    </p:spTree>
    <p:extLst>
      <p:ext uri="{BB962C8B-B14F-4D97-AF65-F5344CB8AC3E}">
        <p14:creationId xmlns:p14="http://schemas.microsoft.com/office/powerpoint/2010/main" val="1281895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78B08A-1E97-ABEE-D3C7-C08E10F2C390}"/>
              </a:ext>
            </a:extLst>
          </p:cNvPr>
          <p:cNvSpPr txBox="1">
            <a:spLocks/>
          </p:cNvSpPr>
          <p:nvPr/>
        </p:nvSpPr>
        <p:spPr>
          <a:xfrm>
            <a:off x="2308030" y="1"/>
            <a:ext cx="7575940" cy="919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mn-lt"/>
              </a:rPr>
              <a:t>The saga continued with different sources.</a:t>
            </a:r>
          </a:p>
        </p:txBody>
      </p:sp>
      <p:pic>
        <p:nvPicPr>
          <p:cNvPr id="13" name="Picture 12">
            <a:extLst>
              <a:ext uri="{FF2B5EF4-FFF2-40B4-BE49-F238E27FC236}">
                <a16:creationId xmlns:a16="http://schemas.microsoft.com/office/drawing/2014/main" id="{8971EB0F-79E2-9626-50C0-25674FE3A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356" y="1049037"/>
            <a:ext cx="2997200" cy="2362200"/>
          </a:xfrm>
          <a:prstGeom prst="rect">
            <a:avLst/>
          </a:prstGeom>
        </p:spPr>
      </p:pic>
      <p:pic>
        <p:nvPicPr>
          <p:cNvPr id="15" name="Picture 14">
            <a:extLst>
              <a:ext uri="{FF2B5EF4-FFF2-40B4-BE49-F238E27FC236}">
                <a16:creationId xmlns:a16="http://schemas.microsoft.com/office/drawing/2014/main" id="{08F3A053-84D0-03AB-9C5E-8DE618EF6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625" y="3584673"/>
            <a:ext cx="3163134" cy="2935570"/>
          </a:xfrm>
          <a:prstGeom prst="rect">
            <a:avLst/>
          </a:prstGeom>
        </p:spPr>
      </p:pic>
      <p:sp>
        <p:nvSpPr>
          <p:cNvPr id="16" name="Content Placeholder 2">
            <a:extLst>
              <a:ext uri="{FF2B5EF4-FFF2-40B4-BE49-F238E27FC236}">
                <a16:creationId xmlns:a16="http://schemas.microsoft.com/office/drawing/2014/main" id="{94AEE1A9-8871-83C8-4C49-267B5FCFDDB1}"/>
              </a:ext>
            </a:extLst>
          </p:cNvPr>
          <p:cNvSpPr txBox="1">
            <a:spLocks/>
          </p:cNvSpPr>
          <p:nvPr/>
        </p:nvSpPr>
        <p:spPr>
          <a:xfrm>
            <a:off x="3977087" y="1049037"/>
            <a:ext cx="7575939" cy="22295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latin typeface="Calibri" panose="020F0502020204030204" pitchFamily="34" charset="0"/>
                <a:ea typeface="Calibri" panose="020F0502020204030204" pitchFamily="34" charset="0"/>
                <a:cs typeface="Calibri" panose="020F0502020204030204" pitchFamily="34" charset="0"/>
              </a:rPr>
              <a:t>The second source (that shall remain nameless) also sourced their parts from DeWalt (as evidenced from the labeling). In addition to the dimensions being wrong, the castings were sent via parcel post in a </a:t>
            </a:r>
            <a:r>
              <a:rPr lang="en-US" sz="2800" u="sng" dirty="0">
                <a:latin typeface="Calibri" panose="020F0502020204030204" pitchFamily="34" charset="0"/>
                <a:ea typeface="Calibri" panose="020F0502020204030204" pitchFamily="34" charset="0"/>
                <a:cs typeface="Calibri" panose="020F0502020204030204" pitchFamily="34" charset="0"/>
              </a:rPr>
              <a:t>slightly padded envelope</a:t>
            </a:r>
            <a:r>
              <a:rPr lang="en-US" sz="2800" dirty="0">
                <a:latin typeface="Calibri" panose="020F0502020204030204" pitchFamily="34" charset="0"/>
                <a:ea typeface="Calibri" panose="020F0502020204030204" pitchFamily="34" charset="0"/>
                <a:cs typeface="Calibri" panose="020F0502020204030204" pitchFamily="34" charset="0"/>
              </a:rPr>
              <a:t> (in background).</a:t>
            </a:r>
            <a:endParaRPr lang="en-US" sz="2800" dirty="0">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B030B668-38DD-8E5C-569D-BEAA7B8648FA}"/>
              </a:ext>
            </a:extLst>
          </p:cNvPr>
          <p:cNvSpPr txBox="1">
            <a:spLocks/>
          </p:cNvSpPr>
          <p:nvPr/>
        </p:nvSpPr>
        <p:spPr>
          <a:xfrm>
            <a:off x="3977087" y="4188058"/>
            <a:ext cx="7338847" cy="22295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latin typeface="Calibri" panose="020F0502020204030204" pitchFamily="34" charset="0"/>
                <a:ea typeface="Calibri" panose="020F0502020204030204" pitchFamily="34" charset="0"/>
                <a:cs typeface="Calibri" panose="020F0502020204030204" pitchFamily="34" charset="0"/>
              </a:rPr>
              <a:t>The third source only had one of the needed castings in their vintage inventory. The dimensions were as expected and it was shipped in proper packaging.</a:t>
            </a:r>
          </a:p>
          <a:p>
            <a:pPr algn="l"/>
            <a:endParaRPr lang="en-US" dirty="0"/>
          </a:p>
        </p:txBody>
      </p:sp>
      <p:sp>
        <p:nvSpPr>
          <p:cNvPr id="2" name="Title 1">
            <a:extLst>
              <a:ext uri="{FF2B5EF4-FFF2-40B4-BE49-F238E27FC236}">
                <a16:creationId xmlns:a16="http://schemas.microsoft.com/office/drawing/2014/main" id="{DE21EDF3-1652-594E-DD4B-A74D06710F26}"/>
              </a:ext>
            </a:extLst>
          </p:cNvPr>
          <p:cNvSpPr txBox="1">
            <a:spLocks/>
          </p:cNvSpPr>
          <p:nvPr/>
        </p:nvSpPr>
        <p:spPr>
          <a:xfrm>
            <a:off x="9335726" y="6126075"/>
            <a:ext cx="2856274" cy="639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solidFill>
              </a:rPr>
              <a:t>Parts sourcing</a:t>
            </a:r>
          </a:p>
        </p:txBody>
      </p:sp>
    </p:spTree>
    <p:extLst>
      <p:ext uri="{BB962C8B-B14F-4D97-AF65-F5344CB8AC3E}">
        <p14:creationId xmlns:p14="http://schemas.microsoft.com/office/powerpoint/2010/main" val="156840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250804-170A-C204-8ABE-2D5A24F6335A}"/>
              </a:ext>
            </a:extLst>
          </p:cNvPr>
          <p:cNvSpPr txBox="1">
            <a:spLocks/>
          </p:cNvSpPr>
          <p:nvPr/>
        </p:nvSpPr>
        <p:spPr>
          <a:xfrm>
            <a:off x="838200" y="365125"/>
            <a:ext cx="10515600" cy="9756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mn-lt"/>
              </a:rPr>
              <a:t>One source of rattle at </a:t>
            </a:r>
            <a:r>
              <a:rPr lang="en-US" sz="2800" u="sng" dirty="0">
                <a:latin typeface="+mn-lt"/>
              </a:rPr>
              <a:t>high speed </a:t>
            </a:r>
            <a:r>
              <a:rPr lang="en-US" sz="2800" dirty="0">
                <a:latin typeface="+mn-lt"/>
              </a:rPr>
              <a:t>is the counter weight of the upper rocker colliding with the under side of the tensioner plate .</a:t>
            </a:r>
          </a:p>
        </p:txBody>
      </p:sp>
      <p:pic>
        <p:nvPicPr>
          <p:cNvPr id="10" name="Picture 9">
            <a:extLst>
              <a:ext uri="{FF2B5EF4-FFF2-40B4-BE49-F238E27FC236}">
                <a16:creationId xmlns:a16="http://schemas.microsoft.com/office/drawing/2014/main" id="{4CB893A6-B740-74B7-B2E4-9F2DA5EEB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8330" y="1271790"/>
            <a:ext cx="3347358" cy="5524501"/>
          </a:xfrm>
          <a:prstGeom prst="rect">
            <a:avLst/>
          </a:prstGeom>
        </p:spPr>
      </p:pic>
    </p:spTree>
    <p:extLst>
      <p:ext uri="{BB962C8B-B14F-4D97-AF65-F5344CB8AC3E}">
        <p14:creationId xmlns:p14="http://schemas.microsoft.com/office/powerpoint/2010/main" val="2069924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8BCC062-5478-A0F5-0052-D79762B45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499" y="1801959"/>
            <a:ext cx="6307303" cy="4730477"/>
          </a:xfrm>
          <a:prstGeom prst="rect">
            <a:avLst/>
          </a:prstGeom>
        </p:spPr>
      </p:pic>
      <p:sp>
        <p:nvSpPr>
          <p:cNvPr id="14" name="Content Placeholder 2">
            <a:extLst>
              <a:ext uri="{FF2B5EF4-FFF2-40B4-BE49-F238E27FC236}">
                <a16:creationId xmlns:a16="http://schemas.microsoft.com/office/drawing/2014/main" id="{63133D56-0E92-1EB8-D4C5-35D638E159EB}"/>
              </a:ext>
            </a:extLst>
          </p:cNvPr>
          <p:cNvSpPr txBox="1">
            <a:spLocks/>
          </p:cNvSpPr>
          <p:nvPr/>
        </p:nvSpPr>
        <p:spPr>
          <a:xfrm>
            <a:off x="6913163" y="1797557"/>
            <a:ext cx="5131112" cy="26211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latin typeface="Calibri" panose="020F0502020204030204" pitchFamily="34" charset="0"/>
                <a:ea typeface="Calibri" panose="020F0502020204030204" pitchFamily="34" charset="0"/>
                <a:cs typeface="Calibri" panose="020F0502020204030204" pitchFamily="34" charset="0"/>
              </a:rPr>
              <a:t>Vice Grip the tensioner plate and grind the top side of the open end at a taper to provide clearance for the counter weight.</a:t>
            </a:r>
            <a:endParaRPr lang="en-US" sz="2800" dirty="0">
              <a:latin typeface="Calibri" panose="020F0502020204030204" pitchFamily="34" charset="0"/>
              <a:cs typeface="Calibri" panose="020F0502020204030204" pitchFamily="34" charset="0"/>
            </a:endParaRPr>
          </a:p>
        </p:txBody>
      </p:sp>
      <p:sp>
        <p:nvSpPr>
          <p:cNvPr id="15" name="Title 1">
            <a:extLst>
              <a:ext uri="{FF2B5EF4-FFF2-40B4-BE49-F238E27FC236}">
                <a16:creationId xmlns:a16="http://schemas.microsoft.com/office/drawing/2014/main" id="{0FD4B560-00DF-CFB6-F3D3-1B6C1E9CF869}"/>
              </a:ext>
            </a:extLst>
          </p:cNvPr>
          <p:cNvSpPr>
            <a:spLocks noGrp="1"/>
          </p:cNvSpPr>
          <p:nvPr>
            <p:ph type="title"/>
          </p:nvPr>
        </p:nvSpPr>
        <p:spPr>
          <a:xfrm>
            <a:off x="2076566" y="325564"/>
            <a:ext cx="8038867" cy="908595"/>
          </a:xfrm>
        </p:spPr>
        <p:txBody>
          <a:bodyPr>
            <a:normAutofit/>
          </a:bodyPr>
          <a:lstStyle/>
          <a:p>
            <a:r>
              <a:rPr lang="en-US" sz="3200" dirty="0">
                <a:latin typeface="+mn-lt"/>
              </a:rPr>
              <a:t>Modify tensioner plate for additional clearance</a:t>
            </a:r>
          </a:p>
        </p:txBody>
      </p:sp>
      <p:pic>
        <p:nvPicPr>
          <p:cNvPr id="3" name="Picture 2">
            <a:extLst>
              <a:ext uri="{FF2B5EF4-FFF2-40B4-BE49-F238E27FC236}">
                <a16:creationId xmlns:a16="http://schemas.microsoft.com/office/drawing/2014/main" id="{A0129546-7F9B-8FB6-C4EA-54D72F81C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7147" y="3430063"/>
            <a:ext cx="3180669" cy="3104158"/>
          </a:xfrm>
          <a:prstGeom prst="rect">
            <a:avLst/>
          </a:prstGeom>
        </p:spPr>
      </p:pic>
    </p:spTree>
    <p:extLst>
      <p:ext uri="{BB962C8B-B14F-4D97-AF65-F5344CB8AC3E}">
        <p14:creationId xmlns:p14="http://schemas.microsoft.com/office/powerpoint/2010/main" val="3714215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FA0C17-97E4-06B7-2564-D04445663C2E}"/>
              </a:ext>
            </a:extLst>
          </p:cNvPr>
          <p:cNvSpPr>
            <a:spLocks noGrp="1"/>
          </p:cNvSpPr>
          <p:nvPr>
            <p:ph type="title"/>
          </p:nvPr>
        </p:nvSpPr>
        <p:spPr>
          <a:xfrm>
            <a:off x="3029327" y="112391"/>
            <a:ext cx="5839819" cy="908595"/>
          </a:xfrm>
        </p:spPr>
        <p:txBody>
          <a:bodyPr>
            <a:normAutofit/>
          </a:bodyPr>
          <a:lstStyle/>
          <a:p>
            <a:r>
              <a:rPr lang="en-US" sz="3200" dirty="0">
                <a:latin typeface="Calibri" panose="020F0502020204030204" pitchFamily="34" charset="0"/>
                <a:cs typeface="Calibri" panose="020F0502020204030204" pitchFamily="34" charset="0"/>
              </a:rPr>
              <a:t>Extracting the rockers for service</a:t>
            </a:r>
          </a:p>
        </p:txBody>
      </p:sp>
      <p:pic>
        <p:nvPicPr>
          <p:cNvPr id="6" name="Picture 5">
            <a:extLst>
              <a:ext uri="{FF2B5EF4-FFF2-40B4-BE49-F238E27FC236}">
                <a16:creationId xmlns:a16="http://schemas.microsoft.com/office/drawing/2014/main" id="{F41BE310-DF6B-F61B-9151-F40FE965E3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4409" y="1712961"/>
            <a:ext cx="5535797" cy="4151848"/>
          </a:xfrm>
          <a:prstGeom prst="rect">
            <a:avLst/>
          </a:prstGeom>
        </p:spPr>
      </p:pic>
      <p:sp>
        <p:nvSpPr>
          <p:cNvPr id="7" name="Content Placeholder 2">
            <a:extLst>
              <a:ext uri="{FF2B5EF4-FFF2-40B4-BE49-F238E27FC236}">
                <a16:creationId xmlns:a16="http://schemas.microsoft.com/office/drawing/2014/main" id="{DBB6BB67-A1FC-3D84-0A06-67FE9A3D2A6D}"/>
              </a:ext>
            </a:extLst>
          </p:cNvPr>
          <p:cNvSpPr txBox="1">
            <a:spLocks/>
          </p:cNvSpPr>
          <p:nvPr/>
        </p:nvSpPr>
        <p:spPr>
          <a:xfrm>
            <a:off x="4942248" y="1020986"/>
            <a:ext cx="6956171" cy="55357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latin typeface="Calibri" panose="020F0502020204030204" pitchFamily="34" charset="0"/>
                <a:ea typeface="Calibri" panose="020F0502020204030204" pitchFamily="34" charset="0"/>
                <a:cs typeface="Calibri" panose="020F0502020204030204" pitchFamily="34" charset="0"/>
              </a:rPr>
              <a:t>To begin servicing the moving parts of the saw, begin by removing the drive linkage bolts from both arms. Unbolt the rocker assemblies from the supporting arms and remove them for later inspection/service.</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4485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1214FDF-4042-DBEA-BD6E-977F71FFAF4B}"/>
              </a:ext>
            </a:extLst>
          </p:cNvPr>
          <p:cNvSpPr txBox="1">
            <a:spLocks/>
          </p:cNvSpPr>
          <p:nvPr/>
        </p:nvSpPr>
        <p:spPr>
          <a:xfrm>
            <a:off x="7124466" y="1635258"/>
            <a:ext cx="4658018" cy="49534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latin typeface="Calibri" panose="020F0502020204030204" pitchFamily="34" charset="0"/>
                <a:ea typeface="Calibri" panose="020F0502020204030204" pitchFamily="34" charset="0"/>
                <a:cs typeface="Calibri" panose="020F0502020204030204" pitchFamily="34" charset="0"/>
              </a:rPr>
              <a:t>Remove the motor shaft nut (LH thread) (17mm wrench to hold counter weight plus 13 or 12mm wrench (depending on model) ). Remove pivot rod screw and pivot rod. Coax the connecting rod off the motor shaft. You should now be able to pull the lower linkage toward you until horizontal and slide the upper linkage back out of the upper arm.</a:t>
            </a:r>
            <a:endParaRPr lang="en-US" sz="28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C5D370D-22A0-87BC-C90D-226C6441C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43" y="1682944"/>
            <a:ext cx="6488687" cy="4866515"/>
          </a:xfrm>
          <a:prstGeom prst="rect">
            <a:avLst/>
          </a:prstGeom>
        </p:spPr>
      </p:pic>
      <p:sp>
        <p:nvSpPr>
          <p:cNvPr id="7" name="Title 1">
            <a:extLst>
              <a:ext uri="{FF2B5EF4-FFF2-40B4-BE49-F238E27FC236}">
                <a16:creationId xmlns:a16="http://schemas.microsoft.com/office/drawing/2014/main" id="{A2DE3398-169B-3C31-3CCD-8BCF7B59F796}"/>
              </a:ext>
            </a:extLst>
          </p:cNvPr>
          <p:cNvSpPr>
            <a:spLocks noGrp="1"/>
          </p:cNvSpPr>
          <p:nvPr>
            <p:ph type="title"/>
          </p:nvPr>
        </p:nvSpPr>
        <p:spPr>
          <a:xfrm>
            <a:off x="1515585" y="213174"/>
            <a:ext cx="9160830" cy="1256598"/>
          </a:xfrm>
        </p:spPr>
        <p:txBody>
          <a:bodyPr>
            <a:normAutofit/>
          </a:bodyPr>
          <a:lstStyle/>
          <a:p>
            <a:r>
              <a:rPr lang="en-US" sz="3200" dirty="0">
                <a:latin typeface="+mn-lt"/>
              </a:rPr>
              <a:t>Extracting the vertical rocker and linkages for service</a:t>
            </a:r>
          </a:p>
        </p:txBody>
      </p:sp>
    </p:spTree>
    <p:extLst>
      <p:ext uri="{BB962C8B-B14F-4D97-AF65-F5344CB8AC3E}">
        <p14:creationId xmlns:p14="http://schemas.microsoft.com/office/powerpoint/2010/main" val="894524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DEF4FF-E18E-835A-5329-72E1F852A913}"/>
              </a:ext>
            </a:extLst>
          </p:cNvPr>
          <p:cNvSpPr>
            <a:spLocks noGrp="1"/>
          </p:cNvSpPr>
          <p:nvPr>
            <p:ph type="title"/>
          </p:nvPr>
        </p:nvSpPr>
        <p:spPr>
          <a:xfrm>
            <a:off x="1515584" y="213174"/>
            <a:ext cx="10018197" cy="852692"/>
          </a:xfrm>
        </p:spPr>
        <p:txBody>
          <a:bodyPr>
            <a:normAutofit/>
          </a:bodyPr>
          <a:lstStyle/>
          <a:p>
            <a:r>
              <a:rPr lang="en-US" sz="3200" dirty="0">
                <a:latin typeface="+mn-lt"/>
              </a:rPr>
              <a:t>Replacing the connecting rod in the vertical rocker</a:t>
            </a:r>
          </a:p>
        </p:txBody>
      </p:sp>
      <p:pic>
        <p:nvPicPr>
          <p:cNvPr id="8" name="Picture 7">
            <a:extLst>
              <a:ext uri="{FF2B5EF4-FFF2-40B4-BE49-F238E27FC236}">
                <a16:creationId xmlns:a16="http://schemas.microsoft.com/office/drawing/2014/main" id="{ED61D7FC-1764-D3F3-FE19-1F235BDAD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15" y="1284649"/>
            <a:ext cx="3871780" cy="5360178"/>
          </a:xfrm>
          <a:prstGeom prst="rect">
            <a:avLst/>
          </a:prstGeom>
        </p:spPr>
      </p:pic>
      <p:sp>
        <p:nvSpPr>
          <p:cNvPr id="9" name="Content Placeholder 2">
            <a:extLst>
              <a:ext uri="{FF2B5EF4-FFF2-40B4-BE49-F238E27FC236}">
                <a16:creationId xmlns:a16="http://schemas.microsoft.com/office/drawing/2014/main" id="{437D3A16-8EC2-C8FB-5F09-09951FBF1A6C}"/>
              </a:ext>
            </a:extLst>
          </p:cNvPr>
          <p:cNvSpPr txBox="1">
            <a:spLocks/>
          </p:cNvSpPr>
          <p:nvPr/>
        </p:nvSpPr>
        <p:spPr>
          <a:xfrm>
            <a:off x="4942248" y="1020986"/>
            <a:ext cx="6956171" cy="55357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latin typeface="Calibri" panose="020F0502020204030204" pitchFamily="34" charset="0"/>
                <a:ea typeface="Calibri" panose="020F0502020204030204" pitchFamily="34" charset="0"/>
                <a:cs typeface="Calibri" panose="020F0502020204030204" pitchFamily="34" charset="0"/>
              </a:rPr>
              <a:t>Begin by removing the double nuts from the connecting rod bolt. Tap out the connecting rod bolt. Position the vertical rocker in a bench vise as shown and drive a ¼” tapered punch into the vertical rocker close to the connecting rod. Continue to drive the tapered punch into the gap until the connecting rod can be </a:t>
            </a:r>
            <a:r>
              <a:rPr lang="en-US" sz="2800" u="sng" dirty="0">
                <a:latin typeface="Calibri" panose="020F0502020204030204" pitchFamily="34" charset="0"/>
                <a:ea typeface="Calibri" panose="020F0502020204030204" pitchFamily="34" charset="0"/>
                <a:cs typeface="Calibri" panose="020F0502020204030204" pitchFamily="34" charset="0"/>
              </a:rPr>
              <a:t>pulled out of the bottom</a:t>
            </a:r>
            <a:r>
              <a:rPr lang="en-US" sz="2800" dirty="0">
                <a:latin typeface="Calibri" panose="020F0502020204030204" pitchFamily="34" charset="0"/>
                <a:ea typeface="Calibri" panose="020F0502020204030204" pitchFamily="34" charset="0"/>
                <a:cs typeface="Calibri" panose="020F0502020204030204" pitchFamily="34" charset="0"/>
              </a:rPr>
              <a:t>. The vertical rocker is a malleable aluminum casting that will restore its shape when the punch is removed. Insert the new, freshly lubricated connecting rod in its proper place and push the connecting rod bolt into place. Blue Loctite the threads on the bolt and reinstall the jam nuts.</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0791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6A084-CCC7-4B14-E2AF-43B1E57140AE}"/>
              </a:ext>
            </a:extLst>
          </p:cNvPr>
          <p:cNvSpPr>
            <a:spLocks noGrp="1"/>
          </p:cNvSpPr>
          <p:nvPr>
            <p:ph type="ctrTitle"/>
          </p:nvPr>
        </p:nvSpPr>
        <p:spPr>
          <a:xfrm>
            <a:off x="550228" y="520310"/>
            <a:ext cx="4976842" cy="605860"/>
          </a:xfrm>
        </p:spPr>
        <p:txBody>
          <a:bodyPr>
            <a:normAutofit/>
          </a:bodyPr>
          <a:lstStyle/>
          <a:p>
            <a:r>
              <a:rPr lang="en-US" sz="3200" dirty="0">
                <a:latin typeface="+mn-lt"/>
              </a:rPr>
              <a:t>Blade chucks</a:t>
            </a:r>
          </a:p>
        </p:txBody>
      </p:sp>
      <p:pic>
        <p:nvPicPr>
          <p:cNvPr id="6" name="Picture 5">
            <a:extLst>
              <a:ext uri="{FF2B5EF4-FFF2-40B4-BE49-F238E27FC236}">
                <a16:creationId xmlns:a16="http://schemas.microsoft.com/office/drawing/2014/main" id="{D23EB96C-D0E4-9F71-8861-FFA5014ED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5863" y="520310"/>
            <a:ext cx="3970592" cy="5817379"/>
          </a:xfrm>
          <a:prstGeom prst="rect">
            <a:avLst/>
          </a:prstGeom>
        </p:spPr>
      </p:pic>
      <p:sp>
        <p:nvSpPr>
          <p:cNvPr id="4" name="Title 1">
            <a:extLst>
              <a:ext uri="{FF2B5EF4-FFF2-40B4-BE49-F238E27FC236}">
                <a16:creationId xmlns:a16="http://schemas.microsoft.com/office/drawing/2014/main" id="{E0FA63D1-B663-49F8-E518-D88260C654BD}"/>
              </a:ext>
            </a:extLst>
          </p:cNvPr>
          <p:cNvSpPr txBox="1">
            <a:spLocks/>
          </p:cNvSpPr>
          <p:nvPr/>
        </p:nvSpPr>
        <p:spPr>
          <a:xfrm>
            <a:off x="9487191" y="6260711"/>
            <a:ext cx="2856274" cy="639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solidFill>
              </a:rPr>
              <a:t>Parts sourcing</a:t>
            </a:r>
          </a:p>
        </p:txBody>
      </p:sp>
      <p:sp>
        <p:nvSpPr>
          <p:cNvPr id="8" name="Title 1">
            <a:extLst>
              <a:ext uri="{FF2B5EF4-FFF2-40B4-BE49-F238E27FC236}">
                <a16:creationId xmlns:a16="http://schemas.microsoft.com/office/drawing/2014/main" id="{287C7B9D-A942-0B51-1FB2-294AA70AF086}"/>
              </a:ext>
            </a:extLst>
          </p:cNvPr>
          <p:cNvSpPr txBox="1">
            <a:spLocks/>
          </p:cNvSpPr>
          <p:nvPr/>
        </p:nvSpPr>
        <p:spPr>
          <a:xfrm>
            <a:off x="550228" y="1126170"/>
            <a:ext cx="4976842" cy="60586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a:latin typeface="+mn-lt"/>
              </a:rPr>
              <a:t>The DeWalt unit is cast aluminum</a:t>
            </a:r>
          </a:p>
        </p:txBody>
      </p:sp>
    </p:spTree>
    <p:extLst>
      <p:ext uri="{BB962C8B-B14F-4D97-AF65-F5344CB8AC3E}">
        <p14:creationId xmlns:p14="http://schemas.microsoft.com/office/powerpoint/2010/main" val="3247555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6A084-CCC7-4B14-E2AF-43B1E57140AE}"/>
              </a:ext>
            </a:extLst>
          </p:cNvPr>
          <p:cNvSpPr>
            <a:spLocks noGrp="1"/>
          </p:cNvSpPr>
          <p:nvPr>
            <p:ph type="ctrTitle"/>
          </p:nvPr>
        </p:nvSpPr>
        <p:spPr>
          <a:xfrm>
            <a:off x="151932" y="196343"/>
            <a:ext cx="5418613" cy="903181"/>
          </a:xfrm>
        </p:spPr>
        <p:txBody>
          <a:bodyPr>
            <a:normAutofit/>
          </a:bodyPr>
          <a:lstStyle/>
          <a:p>
            <a:r>
              <a:rPr lang="en-US" sz="4000" dirty="0"/>
              <a:t>Today’s</a:t>
            </a:r>
            <a:r>
              <a:rPr lang="en-US" sz="4400" dirty="0"/>
              <a:t> topics (3cont’d)</a:t>
            </a:r>
          </a:p>
        </p:txBody>
      </p:sp>
      <p:sp>
        <p:nvSpPr>
          <p:cNvPr id="3" name="Subtitle 2">
            <a:extLst>
              <a:ext uri="{FF2B5EF4-FFF2-40B4-BE49-F238E27FC236}">
                <a16:creationId xmlns:a16="http://schemas.microsoft.com/office/drawing/2014/main" id="{FE8A2E36-27F5-E752-2B73-48D66FA9B12C}"/>
              </a:ext>
            </a:extLst>
          </p:cNvPr>
          <p:cNvSpPr>
            <a:spLocks noGrp="1"/>
          </p:cNvSpPr>
          <p:nvPr>
            <p:ph type="subTitle" idx="1"/>
          </p:nvPr>
        </p:nvSpPr>
        <p:spPr>
          <a:xfrm>
            <a:off x="265308" y="2566177"/>
            <a:ext cx="5075237" cy="2005823"/>
          </a:xfrm>
        </p:spPr>
        <p:txBody>
          <a:bodyPr>
            <a:normAutofit fontScale="92500" lnSpcReduction="20000"/>
          </a:bodyPr>
          <a:lstStyle/>
          <a:p>
            <a:pPr marL="0" marR="0">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Blade clamp(s)</a:t>
            </a:r>
          </a:p>
          <a:p>
            <a:pPr marL="0" marR="0">
              <a:spcBef>
                <a:spcPts val="0"/>
              </a:spcBef>
              <a:spcAft>
                <a:spcPts val="0"/>
              </a:spcAft>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The tee handled blade clamp is fitted with a flat faced “anvil” that rotates under clamping pressure.</a:t>
            </a:r>
          </a:p>
          <a:p>
            <a:pPr marL="0" marR="0">
              <a:spcBef>
                <a:spcPts val="0"/>
              </a:spcBef>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It needs to mate up to a flat faced set screw(pictured) to secure the blade.</a:t>
            </a:r>
          </a:p>
          <a:p>
            <a:pPr marL="0" marR="0">
              <a:spcBef>
                <a:spcPts val="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Source McMaster-Carr</a:t>
            </a:r>
          </a:p>
          <a:p>
            <a:pPr marL="0" marR="0">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m6 x 1 x 8mm. 12/2019 price $9.25/ 100</a:t>
            </a:r>
          </a:p>
        </p:txBody>
      </p:sp>
      <p:pic>
        <p:nvPicPr>
          <p:cNvPr id="5" name="Picture 4">
            <a:extLst>
              <a:ext uri="{FF2B5EF4-FFF2-40B4-BE49-F238E27FC236}">
                <a16:creationId xmlns:a16="http://schemas.microsoft.com/office/drawing/2014/main" id="{B27B299C-071E-0A02-7C05-9372BD5571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0545" y="1099524"/>
            <a:ext cx="6572835" cy="4929626"/>
          </a:xfrm>
          <a:prstGeom prst="rect">
            <a:avLst/>
          </a:prstGeom>
        </p:spPr>
      </p:pic>
    </p:spTree>
    <p:extLst>
      <p:ext uri="{BB962C8B-B14F-4D97-AF65-F5344CB8AC3E}">
        <p14:creationId xmlns:p14="http://schemas.microsoft.com/office/powerpoint/2010/main" val="1400780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6A084-CCC7-4B14-E2AF-43B1E57140AE}"/>
              </a:ext>
            </a:extLst>
          </p:cNvPr>
          <p:cNvSpPr>
            <a:spLocks noGrp="1"/>
          </p:cNvSpPr>
          <p:nvPr>
            <p:ph type="ctrTitle"/>
          </p:nvPr>
        </p:nvSpPr>
        <p:spPr>
          <a:xfrm>
            <a:off x="151932" y="196343"/>
            <a:ext cx="5418613" cy="903181"/>
          </a:xfrm>
        </p:spPr>
        <p:txBody>
          <a:bodyPr>
            <a:normAutofit/>
          </a:bodyPr>
          <a:lstStyle/>
          <a:p>
            <a:r>
              <a:rPr lang="en-US" sz="3200" dirty="0">
                <a:latin typeface="+mn-lt"/>
              </a:rPr>
              <a:t>Blade chucks (continued</a:t>
            </a:r>
          </a:p>
        </p:txBody>
      </p:sp>
      <p:sp>
        <p:nvSpPr>
          <p:cNvPr id="3" name="Subtitle 2">
            <a:extLst>
              <a:ext uri="{FF2B5EF4-FFF2-40B4-BE49-F238E27FC236}">
                <a16:creationId xmlns:a16="http://schemas.microsoft.com/office/drawing/2014/main" id="{FE8A2E36-27F5-E752-2B73-48D66FA9B12C}"/>
              </a:ext>
            </a:extLst>
          </p:cNvPr>
          <p:cNvSpPr>
            <a:spLocks noGrp="1"/>
          </p:cNvSpPr>
          <p:nvPr>
            <p:ph type="subTitle" idx="1"/>
          </p:nvPr>
        </p:nvSpPr>
        <p:spPr>
          <a:xfrm>
            <a:off x="265308" y="2566177"/>
            <a:ext cx="5075237" cy="3638279"/>
          </a:xfrm>
        </p:spPr>
        <p:txBody>
          <a:bodyPr>
            <a:normAutofit fontScale="92500" lnSpcReduction="10000"/>
          </a:bodyPr>
          <a:lstStyle/>
          <a:p>
            <a:pPr marL="0" marR="0">
              <a:spcBef>
                <a:spcPts val="0"/>
              </a:spcBef>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Blade anvil(s)</a:t>
            </a:r>
          </a:p>
          <a:p>
            <a:pPr marL="0" marR="0">
              <a:spcBef>
                <a:spcPts val="0"/>
              </a:spcBef>
              <a:spcAft>
                <a:spcPts val="0"/>
              </a:spcAft>
            </a:pPr>
            <a:endParaRPr lang="en-US" sz="2800" dirty="0">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2800" dirty="0">
                <a:effectLst/>
                <a:latin typeface="Calibri" panose="020F0502020204030204" pitchFamily="34" charset="0"/>
                <a:ea typeface="Calibri" panose="020F0502020204030204" pitchFamily="34" charset="0"/>
                <a:cs typeface="Calibri" panose="020F0502020204030204" pitchFamily="34" charset="0"/>
              </a:rPr>
              <a:t>The set screws that I have encountered in saws I have serviced (from left to right)</a:t>
            </a:r>
          </a:p>
          <a:p>
            <a:pPr marL="0" marR="0">
              <a:spcBef>
                <a:spcPts val="0"/>
              </a:spcBef>
              <a:spcAft>
                <a:spcPts val="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spcBef>
                <a:spcPts val="0"/>
              </a:spcBef>
              <a:spcAft>
                <a:spcPts val="0"/>
              </a:spcAft>
              <a:buFont typeface="+mj-lt"/>
              <a:buAutoNum type="arabicParenR"/>
            </a:pPr>
            <a:r>
              <a:rPr lang="en-US" sz="2800" dirty="0">
                <a:latin typeface="Calibri" panose="020F0502020204030204" pitchFamily="34" charset="0"/>
                <a:ea typeface="Calibri" panose="020F0502020204030204" pitchFamily="34" charset="0"/>
                <a:cs typeface="Calibri" panose="020F0502020204030204" pitchFamily="34" charset="0"/>
              </a:rPr>
              <a:t>Flat point</a:t>
            </a:r>
          </a:p>
          <a:p>
            <a:pPr marL="457200" indent="-457200">
              <a:spcBef>
                <a:spcPts val="0"/>
              </a:spcBef>
              <a:buFont typeface="+mj-lt"/>
              <a:buAutoNum type="arabicParenR"/>
            </a:pPr>
            <a:r>
              <a:rPr lang="en-US" sz="2800" dirty="0">
                <a:latin typeface="Calibri" panose="020F0502020204030204" pitchFamily="34" charset="0"/>
                <a:ea typeface="Calibri" panose="020F0502020204030204" pitchFamily="34" charset="0"/>
                <a:cs typeface="Calibri" panose="020F0502020204030204" pitchFamily="34" charset="0"/>
              </a:rPr>
              <a:t>Dog point</a:t>
            </a:r>
          </a:p>
          <a:p>
            <a:pPr marL="457200" indent="-457200">
              <a:spcBef>
                <a:spcPts val="0"/>
              </a:spcBef>
              <a:buFont typeface="+mj-lt"/>
              <a:buAutoNum type="arabicParenR"/>
            </a:pPr>
            <a:r>
              <a:rPr lang="en-US" sz="2800" dirty="0">
                <a:latin typeface="Calibri" panose="020F0502020204030204" pitchFamily="34" charset="0"/>
                <a:ea typeface="Calibri" panose="020F0502020204030204" pitchFamily="34" charset="0"/>
                <a:cs typeface="Calibri" panose="020F0502020204030204" pitchFamily="34" charset="0"/>
              </a:rPr>
              <a:t>Half dog point</a:t>
            </a:r>
          </a:p>
          <a:p>
            <a:pPr marL="457200" marR="0" indent="-457200">
              <a:spcBef>
                <a:spcPts val="0"/>
              </a:spcBef>
              <a:spcAft>
                <a:spcPts val="0"/>
              </a:spcAft>
              <a:buFont typeface="+mj-lt"/>
              <a:buAutoNum type="arabicParenR"/>
            </a:pPr>
            <a:r>
              <a:rPr lang="en-US" sz="2800" dirty="0">
                <a:latin typeface="Calibri" panose="020F0502020204030204" pitchFamily="34" charset="0"/>
                <a:ea typeface="Calibri" panose="020F0502020204030204" pitchFamily="34" charset="0"/>
                <a:cs typeface="Calibri" panose="020F0502020204030204" pitchFamily="34" charset="0"/>
              </a:rPr>
              <a:t>Small cup point</a:t>
            </a:r>
          </a:p>
          <a:p>
            <a:pPr marL="457200" indent="-457200">
              <a:spcBef>
                <a:spcPts val="0"/>
              </a:spcBef>
              <a:buFont typeface="+mj-lt"/>
              <a:buAutoNum type="arabicParenR"/>
            </a:pPr>
            <a:r>
              <a:rPr lang="en-US" sz="2800" dirty="0">
                <a:latin typeface="Calibri" panose="020F0502020204030204" pitchFamily="34" charset="0"/>
                <a:ea typeface="Calibri" panose="020F0502020204030204" pitchFamily="34" charset="0"/>
                <a:cs typeface="Calibri" panose="020F0502020204030204" pitchFamily="34" charset="0"/>
              </a:rPr>
              <a:t>Cup point</a:t>
            </a:r>
          </a:p>
          <a:p>
            <a:pPr marL="457200" marR="0" indent="-457200">
              <a:spcBef>
                <a:spcPts val="0"/>
              </a:spcBef>
              <a:spcAft>
                <a:spcPts val="0"/>
              </a:spcAft>
              <a:buFont typeface="+mj-lt"/>
              <a:buAutoNum type="arabicParenR"/>
            </a:pPr>
            <a:endParaRPr lang="en-US" sz="2800" dirty="0">
              <a:latin typeface="Calibri" panose="020F0502020204030204" pitchFamily="34" charset="0"/>
              <a:ea typeface="Calibri" panose="020F0502020204030204" pitchFamily="34" charset="0"/>
              <a:cs typeface="Calibri" panose="020F0502020204030204" pitchFamily="34" charset="0"/>
            </a:endParaRPr>
          </a:p>
          <a:p>
            <a:pPr marL="457200" marR="0" indent="-457200">
              <a:spcBef>
                <a:spcPts val="0"/>
              </a:spcBef>
              <a:spcAft>
                <a:spcPts val="0"/>
              </a:spcAft>
              <a:buFont typeface="+mj-lt"/>
              <a:buAutoNum type="arabicParenR"/>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spcBef>
                <a:spcPts val="0"/>
              </a:spcBef>
              <a:spcAft>
                <a:spcPts val="0"/>
              </a:spcAft>
              <a:buFont typeface="+mj-lt"/>
              <a:buAutoNum type="arabicParenR"/>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C384F9C-186A-57BB-AFF9-E3D85587A5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00" y="1004157"/>
            <a:ext cx="6671941" cy="5003956"/>
          </a:xfrm>
          <a:prstGeom prst="rect">
            <a:avLst/>
          </a:prstGeom>
        </p:spPr>
      </p:pic>
    </p:spTree>
    <p:extLst>
      <p:ext uri="{BB962C8B-B14F-4D97-AF65-F5344CB8AC3E}">
        <p14:creationId xmlns:p14="http://schemas.microsoft.com/office/powerpoint/2010/main" val="4046076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6A084-CCC7-4B14-E2AF-43B1E57140AE}"/>
              </a:ext>
            </a:extLst>
          </p:cNvPr>
          <p:cNvSpPr>
            <a:spLocks noGrp="1"/>
          </p:cNvSpPr>
          <p:nvPr>
            <p:ph type="ctrTitle"/>
          </p:nvPr>
        </p:nvSpPr>
        <p:spPr>
          <a:xfrm>
            <a:off x="353885" y="757325"/>
            <a:ext cx="4976842" cy="841073"/>
          </a:xfrm>
        </p:spPr>
        <p:txBody>
          <a:bodyPr>
            <a:normAutofit/>
          </a:bodyPr>
          <a:lstStyle/>
          <a:p>
            <a:r>
              <a:rPr lang="en-US" sz="4000" dirty="0">
                <a:latin typeface="Calibri" panose="020F0502020204030204" pitchFamily="34" charset="0"/>
                <a:cs typeface="Calibri" panose="020F0502020204030204" pitchFamily="34" charset="0"/>
              </a:rPr>
              <a:t>Today’s topics</a:t>
            </a:r>
          </a:p>
        </p:txBody>
      </p:sp>
      <p:sp>
        <p:nvSpPr>
          <p:cNvPr id="3" name="Subtitle 2">
            <a:extLst>
              <a:ext uri="{FF2B5EF4-FFF2-40B4-BE49-F238E27FC236}">
                <a16:creationId xmlns:a16="http://schemas.microsoft.com/office/drawing/2014/main" id="{FE8A2E36-27F5-E752-2B73-48D66FA9B12C}"/>
              </a:ext>
            </a:extLst>
          </p:cNvPr>
          <p:cNvSpPr>
            <a:spLocks noGrp="1"/>
          </p:cNvSpPr>
          <p:nvPr>
            <p:ph type="subTitle" idx="1"/>
          </p:nvPr>
        </p:nvSpPr>
        <p:spPr>
          <a:xfrm>
            <a:off x="624114" y="2655936"/>
            <a:ext cx="5024524" cy="1655762"/>
          </a:xfrm>
        </p:spPr>
        <p:txBody>
          <a:bodyPr>
            <a:normAutofit lnSpcReduction="10000"/>
          </a:bodyPr>
          <a:lstStyle/>
          <a:p>
            <a:r>
              <a:rPr lang="en-US" dirty="0"/>
              <a:t>Those pesky noises</a:t>
            </a:r>
          </a:p>
          <a:p>
            <a:r>
              <a:rPr lang="en-US" dirty="0"/>
              <a:t>Tracking them down</a:t>
            </a:r>
          </a:p>
          <a:p>
            <a:r>
              <a:rPr lang="en-US" dirty="0"/>
              <a:t>Parts availability</a:t>
            </a:r>
          </a:p>
          <a:p>
            <a:r>
              <a:rPr lang="en-US" dirty="0"/>
              <a:t>Not all parts are equal</a:t>
            </a:r>
          </a:p>
        </p:txBody>
      </p:sp>
    </p:spTree>
    <p:extLst>
      <p:ext uri="{BB962C8B-B14F-4D97-AF65-F5344CB8AC3E}">
        <p14:creationId xmlns:p14="http://schemas.microsoft.com/office/powerpoint/2010/main" val="3503739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BE1CB6-EF80-7FEA-3CC2-F3CC95407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91311" y="1198806"/>
            <a:ext cx="5947184" cy="4460388"/>
          </a:xfrm>
          <a:prstGeom prst="rect">
            <a:avLst/>
          </a:prstGeom>
        </p:spPr>
      </p:pic>
      <p:sp>
        <p:nvSpPr>
          <p:cNvPr id="7" name="Title 1">
            <a:extLst>
              <a:ext uri="{FF2B5EF4-FFF2-40B4-BE49-F238E27FC236}">
                <a16:creationId xmlns:a16="http://schemas.microsoft.com/office/drawing/2014/main" id="{9F1E3E57-1216-A00E-7304-10E35792FC88}"/>
              </a:ext>
            </a:extLst>
          </p:cNvPr>
          <p:cNvSpPr txBox="1">
            <a:spLocks/>
          </p:cNvSpPr>
          <p:nvPr/>
        </p:nvSpPr>
        <p:spPr>
          <a:xfrm>
            <a:off x="550228" y="520310"/>
            <a:ext cx="4976842" cy="6058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mn-lt"/>
              </a:rPr>
              <a:t>Blade chucks</a:t>
            </a:r>
          </a:p>
        </p:txBody>
      </p:sp>
      <p:sp>
        <p:nvSpPr>
          <p:cNvPr id="8" name="Title 1">
            <a:extLst>
              <a:ext uri="{FF2B5EF4-FFF2-40B4-BE49-F238E27FC236}">
                <a16:creationId xmlns:a16="http://schemas.microsoft.com/office/drawing/2014/main" id="{056578DE-78FC-C7FF-063A-A58DF85EFF71}"/>
              </a:ext>
            </a:extLst>
          </p:cNvPr>
          <p:cNvSpPr txBox="1">
            <a:spLocks/>
          </p:cNvSpPr>
          <p:nvPr/>
        </p:nvSpPr>
        <p:spPr>
          <a:xfrm>
            <a:off x="314149" y="1126168"/>
            <a:ext cx="6266165" cy="308119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latin typeface="+mn-lt"/>
              </a:rPr>
              <a:t>A few users prefer the aftermarket </a:t>
            </a:r>
            <a:r>
              <a:rPr lang="en-US" sz="2800" dirty="0" err="1">
                <a:latin typeface="+mn-lt"/>
              </a:rPr>
              <a:t>Pegas</a:t>
            </a:r>
            <a:r>
              <a:rPr lang="en-US" sz="2800" dirty="0">
                <a:latin typeface="+mn-lt"/>
              </a:rPr>
              <a:t> chuck. It begins life as a high quality aluminum alloy billet and is machined into the shape shown. It is then anodized with a cranberry red coating. </a:t>
            </a:r>
          </a:p>
        </p:txBody>
      </p:sp>
    </p:spTree>
    <p:extLst>
      <p:ext uri="{BB962C8B-B14F-4D97-AF65-F5344CB8AC3E}">
        <p14:creationId xmlns:p14="http://schemas.microsoft.com/office/powerpoint/2010/main" val="2664423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937ABC-73B9-91A0-50C3-81809C0C25F9}"/>
              </a:ext>
            </a:extLst>
          </p:cNvPr>
          <p:cNvSpPr txBox="1">
            <a:spLocks/>
          </p:cNvSpPr>
          <p:nvPr/>
        </p:nvSpPr>
        <p:spPr>
          <a:xfrm>
            <a:off x="3607579" y="0"/>
            <a:ext cx="4976842" cy="6058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mn-lt"/>
              </a:rPr>
              <a:t>The motor</a:t>
            </a:r>
          </a:p>
        </p:txBody>
      </p:sp>
      <p:pic>
        <p:nvPicPr>
          <p:cNvPr id="6" name="Picture 5">
            <a:extLst>
              <a:ext uri="{FF2B5EF4-FFF2-40B4-BE49-F238E27FC236}">
                <a16:creationId xmlns:a16="http://schemas.microsoft.com/office/drawing/2014/main" id="{A9732187-C5D8-E681-2208-4BAFE72DD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65" y="945114"/>
            <a:ext cx="4384025" cy="3235494"/>
          </a:xfrm>
          <a:prstGeom prst="rect">
            <a:avLst/>
          </a:prstGeom>
        </p:spPr>
      </p:pic>
      <p:pic>
        <p:nvPicPr>
          <p:cNvPr id="8" name="Picture 7">
            <a:extLst>
              <a:ext uri="{FF2B5EF4-FFF2-40B4-BE49-F238E27FC236}">
                <a16:creationId xmlns:a16="http://schemas.microsoft.com/office/drawing/2014/main" id="{023C269E-7D7E-2562-74CE-DCFC6FA98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247880" y="3353431"/>
            <a:ext cx="2293620" cy="4343400"/>
          </a:xfrm>
          <a:prstGeom prst="rect">
            <a:avLst/>
          </a:prstGeom>
        </p:spPr>
      </p:pic>
      <p:pic>
        <p:nvPicPr>
          <p:cNvPr id="10" name="Picture 9">
            <a:extLst>
              <a:ext uri="{FF2B5EF4-FFF2-40B4-BE49-F238E27FC236}">
                <a16:creationId xmlns:a16="http://schemas.microsoft.com/office/drawing/2014/main" id="{981FCBA7-C7C7-ED71-0122-89BB02B08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5402" y="1167810"/>
            <a:ext cx="3418038" cy="1456632"/>
          </a:xfrm>
          <a:prstGeom prst="rect">
            <a:avLst/>
          </a:prstGeom>
        </p:spPr>
      </p:pic>
      <p:pic>
        <p:nvPicPr>
          <p:cNvPr id="12" name="Picture 11">
            <a:extLst>
              <a:ext uri="{FF2B5EF4-FFF2-40B4-BE49-F238E27FC236}">
                <a16:creationId xmlns:a16="http://schemas.microsoft.com/office/drawing/2014/main" id="{8C8B1CC8-A2A7-53AC-714E-1E65C040E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3909" y="3652364"/>
            <a:ext cx="6471262" cy="919636"/>
          </a:xfrm>
          <a:prstGeom prst="rect">
            <a:avLst/>
          </a:prstGeom>
        </p:spPr>
      </p:pic>
      <p:pic>
        <p:nvPicPr>
          <p:cNvPr id="14" name="Picture 13">
            <a:extLst>
              <a:ext uri="{FF2B5EF4-FFF2-40B4-BE49-F238E27FC236}">
                <a16:creationId xmlns:a16="http://schemas.microsoft.com/office/drawing/2014/main" id="{240BA70E-6C0C-5474-DA14-A640D2E735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0491" y="2937049"/>
            <a:ext cx="7032101" cy="3734892"/>
          </a:xfrm>
          <a:prstGeom prst="rect">
            <a:avLst/>
          </a:prstGeom>
        </p:spPr>
      </p:pic>
    </p:spTree>
    <p:extLst>
      <p:ext uri="{BB962C8B-B14F-4D97-AF65-F5344CB8AC3E}">
        <p14:creationId xmlns:p14="http://schemas.microsoft.com/office/powerpoint/2010/main" val="1648623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9FBC4-AA93-9728-1205-DE132E7C76D5}"/>
              </a:ext>
            </a:extLst>
          </p:cNvPr>
          <p:cNvSpPr>
            <a:spLocks noGrp="1"/>
          </p:cNvSpPr>
          <p:nvPr>
            <p:ph type="title"/>
          </p:nvPr>
        </p:nvSpPr>
        <p:spPr>
          <a:xfrm>
            <a:off x="3087502" y="291711"/>
            <a:ext cx="6016995" cy="661471"/>
          </a:xfrm>
        </p:spPr>
        <p:txBody>
          <a:bodyPr>
            <a:normAutofit/>
          </a:bodyPr>
          <a:lstStyle/>
          <a:p>
            <a:r>
              <a:rPr lang="en-US" sz="4000" dirty="0"/>
              <a:t>Thank you for your attention</a:t>
            </a:r>
          </a:p>
        </p:txBody>
      </p:sp>
      <p:pic>
        <p:nvPicPr>
          <p:cNvPr id="6" name="Picture 5">
            <a:extLst>
              <a:ext uri="{FF2B5EF4-FFF2-40B4-BE49-F238E27FC236}">
                <a16:creationId xmlns:a16="http://schemas.microsoft.com/office/drawing/2014/main" id="{B59CBB5D-08E9-191E-E1BA-0D9429C0F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758" y="1131428"/>
            <a:ext cx="7246481" cy="5434861"/>
          </a:xfrm>
          <a:prstGeom prst="rect">
            <a:avLst/>
          </a:prstGeom>
        </p:spPr>
      </p:pic>
    </p:spTree>
    <p:extLst>
      <p:ext uri="{BB962C8B-B14F-4D97-AF65-F5344CB8AC3E}">
        <p14:creationId xmlns:p14="http://schemas.microsoft.com/office/powerpoint/2010/main" val="292399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9FBC4-AA93-9728-1205-DE132E7C76D5}"/>
              </a:ext>
            </a:extLst>
          </p:cNvPr>
          <p:cNvSpPr>
            <a:spLocks noGrp="1"/>
          </p:cNvSpPr>
          <p:nvPr>
            <p:ph type="title"/>
          </p:nvPr>
        </p:nvSpPr>
        <p:spPr>
          <a:xfrm>
            <a:off x="2069321" y="113898"/>
            <a:ext cx="8053358" cy="661471"/>
          </a:xfrm>
        </p:spPr>
        <p:txBody>
          <a:bodyPr>
            <a:normAutofit/>
          </a:bodyPr>
          <a:lstStyle/>
          <a:p>
            <a:r>
              <a:rPr lang="en-US" sz="3200" dirty="0">
                <a:latin typeface="+mn-lt"/>
              </a:rPr>
              <a:t>Tracking down the source of the noise</a:t>
            </a:r>
          </a:p>
        </p:txBody>
      </p:sp>
      <p:sp>
        <p:nvSpPr>
          <p:cNvPr id="3" name="Content Placeholder 2">
            <a:extLst>
              <a:ext uri="{FF2B5EF4-FFF2-40B4-BE49-F238E27FC236}">
                <a16:creationId xmlns:a16="http://schemas.microsoft.com/office/drawing/2014/main" id="{B2CE3073-2419-C13F-B1FB-FC7864998469}"/>
              </a:ext>
            </a:extLst>
          </p:cNvPr>
          <p:cNvSpPr>
            <a:spLocks noGrp="1"/>
          </p:cNvSpPr>
          <p:nvPr>
            <p:ph idx="1"/>
          </p:nvPr>
        </p:nvSpPr>
        <p:spPr>
          <a:xfrm>
            <a:off x="583655" y="646137"/>
            <a:ext cx="11024690" cy="557505"/>
          </a:xfrm>
        </p:spPr>
        <p:txBody>
          <a:bodyPr>
            <a:noAutofit/>
          </a:bodyPr>
          <a:lstStyle/>
          <a:p>
            <a:pPr marL="0" indent="0">
              <a:buNone/>
            </a:pPr>
            <a:r>
              <a:rPr lang="en-US" dirty="0">
                <a:effectLst/>
                <a:latin typeface="Calibri" panose="020F0502020204030204" pitchFamily="34" charset="0"/>
                <a:ea typeface="Calibri" panose="020F0502020204030204" pitchFamily="34" charset="0"/>
                <a:cs typeface="Calibri" panose="020F0502020204030204" pitchFamily="34" charset="0"/>
              </a:rPr>
              <a:t>Start by “bench prepping” the saw to operate the saw on the bench top.</a:t>
            </a: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3ABDD7D-27F5-032F-C5C6-E7D80AF11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223" y="1165502"/>
            <a:ext cx="7537554" cy="5648962"/>
          </a:xfrm>
          <a:prstGeom prst="rect">
            <a:avLst/>
          </a:prstGeom>
        </p:spPr>
      </p:pic>
    </p:spTree>
    <p:extLst>
      <p:ext uri="{BB962C8B-B14F-4D97-AF65-F5344CB8AC3E}">
        <p14:creationId xmlns:p14="http://schemas.microsoft.com/office/powerpoint/2010/main" val="209943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6DAFC2-581A-A63B-F2D2-E7051A9FBA1E}"/>
              </a:ext>
            </a:extLst>
          </p:cNvPr>
          <p:cNvSpPr>
            <a:spLocks noGrp="1"/>
          </p:cNvSpPr>
          <p:nvPr>
            <p:ph type="title"/>
          </p:nvPr>
        </p:nvSpPr>
        <p:spPr>
          <a:xfrm>
            <a:off x="1054645" y="85849"/>
            <a:ext cx="9632054" cy="661471"/>
          </a:xfrm>
        </p:spPr>
        <p:txBody>
          <a:bodyPr>
            <a:normAutofit/>
          </a:bodyPr>
          <a:lstStyle/>
          <a:p>
            <a:r>
              <a:rPr lang="en-US" sz="3600" dirty="0"/>
              <a:t>Some sources of noise might be more obvious</a:t>
            </a:r>
          </a:p>
        </p:txBody>
      </p:sp>
      <p:pic>
        <p:nvPicPr>
          <p:cNvPr id="6" name="Picture 5">
            <a:extLst>
              <a:ext uri="{FF2B5EF4-FFF2-40B4-BE49-F238E27FC236}">
                <a16:creationId xmlns:a16="http://schemas.microsoft.com/office/drawing/2014/main" id="{9CD87BA9-3C3E-74E3-6DA0-C721E6FC6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8742" y="1479633"/>
            <a:ext cx="5221849" cy="3916387"/>
          </a:xfrm>
          <a:prstGeom prst="rect">
            <a:avLst/>
          </a:prstGeom>
        </p:spPr>
      </p:pic>
      <p:pic>
        <p:nvPicPr>
          <p:cNvPr id="8" name="Picture 7">
            <a:extLst>
              <a:ext uri="{FF2B5EF4-FFF2-40B4-BE49-F238E27FC236}">
                <a16:creationId xmlns:a16="http://schemas.microsoft.com/office/drawing/2014/main" id="{47A23633-7C1A-2322-1AE7-1FFC63840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37521" y="1477427"/>
            <a:ext cx="5204193" cy="3903145"/>
          </a:xfrm>
          <a:prstGeom prst="rect">
            <a:avLst/>
          </a:prstGeom>
        </p:spPr>
      </p:pic>
      <p:sp>
        <p:nvSpPr>
          <p:cNvPr id="9" name="Content Placeholder 2">
            <a:extLst>
              <a:ext uri="{FF2B5EF4-FFF2-40B4-BE49-F238E27FC236}">
                <a16:creationId xmlns:a16="http://schemas.microsoft.com/office/drawing/2014/main" id="{A1F052C3-CB38-0817-1917-BA07120F202D}"/>
              </a:ext>
            </a:extLst>
          </p:cNvPr>
          <p:cNvSpPr>
            <a:spLocks noGrp="1"/>
          </p:cNvSpPr>
          <p:nvPr>
            <p:ph idx="1"/>
          </p:nvPr>
        </p:nvSpPr>
        <p:spPr>
          <a:xfrm>
            <a:off x="507222" y="6214646"/>
            <a:ext cx="5276498" cy="557505"/>
          </a:xfrm>
        </p:spPr>
        <p:txBody>
          <a:bodyPr>
            <a:noAutofit/>
          </a:bodyPr>
          <a:lstStyle/>
          <a:p>
            <a:pPr marL="0" indent="0">
              <a:buNone/>
            </a:pPr>
            <a:r>
              <a:rPr lang="en-US" dirty="0">
                <a:effectLst/>
                <a:latin typeface="Calibri" panose="020F0502020204030204" pitchFamily="34" charset="0"/>
                <a:ea typeface="Calibri" panose="020F0502020204030204" pitchFamily="34" charset="0"/>
                <a:cs typeface="Calibri" panose="020F0502020204030204" pitchFamily="34" charset="0"/>
              </a:rPr>
              <a:t>Connecting rod bearing failing</a:t>
            </a:r>
            <a:endParaRPr lang="en-US"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384D83E1-4541-0FDF-0060-1FFBD60C5850}"/>
              </a:ext>
            </a:extLst>
          </p:cNvPr>
          <p:cNvSpPr txBox="1">
            <a:spLocks/>
          </p:cNvSpPr>
          <p:nvPr/>
        </p:nvSpPr>
        <p:spPr>
          <a:xfrm>
            <a:off x="7188045" y="6214549"/>
            <a:ext cx="3903145" cy="5575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Calibri" panose="020F0502020204030204" pitchFamily="34" charset="0"/>
                <a:ea typeface="Calibri" panose="020F0502020204030204" pitchFamily="34" charset="0"/>
                <a:cs typeface="Calibri" panose="020F0502020204030204" pitchFamily="34" charset="0"/>
              </a:rPr>
              <a:t>Connecting rod failed</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1051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9FBC4-AA93-9728-1205-DE132E7C76D5}"/>
              </a:ext>
            </a:extLst>
          </p:cNvPr>
          <p:cNvSpPr>
            <a:spLocks noGrp="1"/>
          </p:cNvSpPr>
          <p:nvPr>
            <p:ph type="title"/>
          </p:nvPr>
        </p:nvSpPr>
        <p:spPr>
          <a:xfrm>
            <a:off x="1281140" y="370735"/>
            <a:ext cx="9629717" cy="661471"/>
          </a:xfrm>
        </p:spPr>
        <p:txBody>
          <a:bodyPr>
            <a:normAutofit/>
          </a:bodyPr>
          <a:lstStyle/>
          <a:p>
            <a:r>
              <a:rPr lang="en-US" sz="3200" dirty="0">
                <a:latin typeface="+mn-lt"/>
              </a:rPr>
              <a:t>Turn the counter weight straight up for the “wiggle” test.</a:t>
            </a:r>
          </a:p>
        </p:txBody>
      </p:sp>
      <p:pic>
        <p:nvPicPr>
          <p:cNvPr id="6" name="Picture 5">
            <a:extLst>
              <a:ext uri="{FF2B5EF4-FFF2-40B4-BE49-F238E27FC236}">
                <a16:creationId xmlns:a16="http://schemas.microsoft.com/office/drawing/2014/main" id="{725D232A-5EFE-4463-6C85-E95AA4255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499" y="1615626"/>
            <a:ext cx="5449001" cy="4086751"/>
          </a:xfrm>
          <a:prstGeom prst="rect">
            <a:avLst/>
          </a:prstGeom>
        </p:spPr>
      </p:pic>
    </p:spTree>
    <p:extLst>
      <p:ext uri="{BB962C8B-B14F-4D97-AF65-F5344CB8AC3E}">
        <p14:creationId xmlns:p14="http://schemas.microsoft.com/office/powerpoint/2010/main" val="550256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6A084-CCC7-4B14-E2AF-43B1E57140AE}"/>
              </a:ext>
            </a:extLst>
          </p:cNvPr>
          <p:cNvSpPr>
            <a:spLocks noGrp="1"/>
          </p:cNvSpPr>
          <p:nvPr>
            <p:ph type="ctrTitle"/>
          </p:nvPr>
        </p:nvSpPr>
        <p:spPr>
          <a:xfrm>
            <a:off x="2501977" y="140246"/>
            <a:ext cx="7188043" cy="645129"/>
          </a:xfrm>
        </p:spPr>
        <p:txBody>
          <a:bodyPr>
            <a:normAutofit/>
          </a:bodyPr>
          <a:lstStyle/>
          <a:p>
            <a:r>
              <a:rPr lang="en-US" sz="3600" dirty="0">
                <a:latin typeface="+mn-lt"/>
              </a:rPr>
              <a:t>Remove the blade from the chucks</a:t>
            </a:r>
          </a:p>
        </p:txBody>
      </p:sp>
      <p:pic>
        <p:nvPicPr>
          <p:cNvPr id="6" name="Picture 5">
            <a:extLst>
              <a:ext uri="{FF2B5EF4-FFF2-40B4-BE49-F238E27FC236}">
                <a16:creationId xmlns:a16="http://schemas.microsoft.com/office/drawing/2014/main" id="{34713915-EA77-286E-436D-FB050332F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111" y="900062"/>
            <a:ext cx="7255777" cy="5441833"/>
          </a:xfrm>
          <a:prstGeom prst="rect">
            <a:avLst/>
          </a:prstGeom>
        </p:spPr>
      </p:pic>
    </p:spTree>
    <p:extLst>
      <p:ext uri="{BB962C8B-B14F-4D97-AF65-F5344CB8AC3E}">
        <p14:creationId xmlns:p14="http://schemas.microsoft.com/office/powerpoint/2010/main" val="137232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84D65A-FA0E-0589-5556-A198F0BA3E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4733" y="1600434"/>
            <a:ext cx="5834987" cy="4376240"/>
          </a:xfrm>
          <a:prstGeom prst="rect">
            <a:avLst/>
          </a:prstGeom>
        </p:spPr>
      </p:pic>
      <p:sp>
        <p:nvSpPr>
          <p:cNvPr id="6" name="Title 1">
            <a:extLst>
              <a:ext uri="{FF2B5EF4-FFF2-40B4-BE49-F238E27FC236}">
                <a16:creationId xmlns:a16="http://schemas.microsoft.com/office/drawing/2014/main" id="{AC3B8482-5AC6-9C8E-F04E-1CBB884A7BBD}"/>
              </a:ext>
            </a:extLst>
          </p:cNvPr>
          <p:cNvSpPr>
            <a:spLocks noGrp="1"/>
          </p:cNvSpPr>
          <p:nvPr>
            <p:ph type="title"/>
          </p:nvPr>
        </p:nvSpPr>
        <p:spPr>
          <a:xfrm>
            <a:off x="447733" y="50974"/>
            <a:ext cx="6645294" cy="661471"/>
          </a:xfrm>
        </p:spPr>
        <p:txBody>
          <a:bodyPr>
            <a:normAutofit/>
          </a:bodyPr>
          <a:lstStyle/>
          <a:p>
            <a:r>
              <a:rPr lang="en-US" sz="3200" dirty="0">
                <a:latin typeface="+mn-lt"/>
              </a:rPr>
              <a:t>Now for the rocker arm “wiggle” test.</a:t>
            </a:r>
          </a:p>
        </p:txBody>
      </p:sp>
      <p:sp>
        <p:nvSpPr>
          <p:cNvPr id="7" name="Title 1">
            <a:extLst>
              <a:ext uri="{FF2B5EF4-FFF2-40B4-BE49-F238E27FC236}">
                <a16:creationId xmlns:a16="http://schemas.microsoft.com/office/drawing/2014/main" id="{4BA6E0BE-200D-BDDA-0E7D-6A68FC2EF1FA}"/>
              </a:ext>
            </a:extLst>
          </p:cNvPr>
          <p:cNvSpPr txBox="1">
            <a:spLocks/>
          </p:cNvSpPr>
          <p:nvPr/>
        </p:nvSpPr>
        <p:spPr>
          <a:xfrm>
            <a:off x="5247514" y="712445"/>
            <a:ext cx="6813589" cy="5993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 </a:t>
            </a:r>
            <a:r>
              <a:rPr lang="en-US" sz="2800" dirty="0">
                <a:latin typeface="+mn-lt"/>
              </a:rPr>
              <a:t>For this test, you need steady hands, good eyes, and concentration.</a:t>
            </a:r>
          </a:p>
          <a:p>
            <a:r>
              <a:rPr lang="en-US" sz="2800" dirty="0">
                <a:latin typeface="+mn-lt"/>
              </a:rPr>
              <a:t>Begin by resting your hand on the “big foot” and grip the blade chuck as shown.</a:t>
            </a:r>
          </a:p>
          <a:p>
            <a:r>
              <a:rPr lang="en-US" sz="2800" dirty="0">
                <a:latin typeface="+mn-lt"/>
              </a:rPr>
              <a:t>Attempt to move the lower blade chuck up ever so slowly while watching for movement of the upper chuck.</a:t>
            </a:r>
          </a:p>
          <a:p>
            <a:r>
              <a:rPr lang="en-US" sz="2800" dirty="0">
                <a:latin typeface="+mn-lt"/>
              </a:rPr>
              <a:t>If there is no slack in any of the connections between chucks, you should not be able to move the lower chuck </a:t>
            </a:r>
            <a:r>
              <a:rPr lang="en-US" sz="2800" b="1" u="sng" dirty="0">
                <a:latin typeface="+mn-lt"/>
              </a:rPr>
              <a:t>any</a:t>
            </a:r>
            <a:r>
              <a:rPr lang="en-US" sz="2800" dirty="0">
                <a:latin typeface="+mn-lt"/>
              </a:rPr>
              <a:t> without the upper chuck moving.</a:t>
            </a:r>
          </a:p>
          <a:p>
            <a:r>
              <a:rPr lang="en-US" sz="2800" dirty="0">
                <a:latin typeface="+mn-lt"/>
              </a:rPr>
              <a:t>If needed, reposition the counter weight and/or reverse direction.</a:t>
            </a:r>
          </a:p>
          <a:p>
            <a:r>
              <a:rPr lang="en-US" sz="2800" dirty="0">
                <a:latin typeface="+mn-lt"/>
              </a:rPr>
              <a:t>If you feel a “thump”, it is most likely bearings in the vertical rocker in the rear. </a:t>
            </a:r>
          </a:p>
        </p:txBody>
      </p:sp>
    </p:spTree>
    <p:extLst>
      <p:ext uri="{BB962C8B-B14F-4D97-AF65-F5344CB8AC3E}">
        <p14:creationId xmlns:p14="http://schemas.microsoft.com/office/powerpoint/2010/main" val="3385693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9FBC4-AA93-9728-1205-DE132E7C76D5}"/>
              </a:ext>
            </a:extLst>
          </p:cNvPr>
          <p:cNvSpPr>
            <a:spLocks noGrp="1"/>
          </p:cNvSpPr>
          <p:nvPr>
            <p:ph type="title"/>
          </p:nvPr>
        </p:nvSpPr>
        <p:spPr>
          <a:xfrm>
            <a:off x="2309432" y="11395"/>
            <a:ext cx="7573135" cy="1034680"/>
          </a:xfrm>
        </p:spPr>
        <p:txBody>
          <a:bodyPr>
            <a:normAutofit/>
          </a:bodyPr>
          <a:lstStyle/>
          <a:p>
            <a:r>
              <a:rPr lang="en-US" sz="3200" dirty="0">
                <a:latin typeface="+mn-lt"/>
              </a:rPr>
              <a:t>Wearing parts - Upper front rocker casting</a:t>
            </a:r>
          </a:p>
        </p:txBody>
      </p:sp>
      <p:sp>
        <p:nvSpPr>
          <p:cNvPr id="3" name="Content Placeholder 2">
            <a:extLst>
              <a:ext uri="{FF2B5EF4-FFF2-40B4-BE49-F238E27FC236}">
                <a16:creationId xmlns:a16="http://schemas.microsoft.com/office/drawing/2014/main" id="{B2CE3073-2419-C13F-B1FB-FC7864998469}"/>
              </a:ext>
            </a:extLst>
          </p:cNvPr>
          <p:cNvSpPr>
            <a:spLocks noGrp="1"/>
          </p:cNvSpPr>
          <p:nvPr>
            <p:ph idx="1"/>
          </p:nvPr>
        </p:nvSpPr>
        <p:spPr>
          <a:xfrm>
            <a:off x="7083990" y="2656579"/>
            <a:ext cx="4603321" cy="1775175"/>
          </a:xfrm>
        </p:spPr>
        <p:txBody>
          <a:bodyPr>
            <a:normAutofit/>
          </a:bodyPr>
          <a:lstStyle/>
          <a:p>
            <a:pPr marL="0" indent="0">
              <a:buNone/>
            </a:pPr>
            <a:r>
              <a:rPr lang="en-US" dirty="0">
                <a:effectLst/>
                <a:latin typeface="Calibri" panose="020F0502020204030204" pitchFamily="34" charset="0"/>
                <a:ea typeface="Calibri" panose="020F0502020204030204" pitchFamily="34" charset="0"/>
                <a:cs typeface="Calibri" panose="020F0502020204030204" pitchFamily="34" charset="0"/>
              </a:rPr>
              <a:t>Occasionally, the landing pad for the long sleeve gets worn. This requires replacement of the rocker housing.</a:t>
            </a: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E213DFE-A376-8909-D44A-961A199CE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13" y="1046075"/>
            <a:ext cx="6845300" cy="5080000"/>
          </a:xfrm>
          <a:prstGeom prst="rect">
            <a:avLst/>
          </a:prstGeom>
        </p:spPr>
      </p:pic>
      <p:sp>
        <p:nvSpPr>
          <p:cNvPr id="4" name="Title 1">
            <a:extLst>
              <a:ext uri="{FF2B5EF4-FFF2-40B4-BE49-F238E27FC236}">
                <a16:creationId xmlns:a16="http://schemas.microsoft.com/office/drawing/2014/main" id="{A33AC9CC-E815-5D15-C5B8-FBF284170C57}"/>
              </a:ext>
            </a:extLst>
          </p:cNvPr>
          <p:cNvSpPr txBox="1">
            <a:spLocks/>
          </p:cNvSpPr>
          <p:nvPr/>
        </p:nvSpPr>
        <p:spPr>
          <a:xfrm>
            <a:off x="9335726" y="6126075"/>
            <a:ext cx="2856274" cy="639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solidFill>
              </a:rPr>
              <a:t>Parts sourcing</a:t>
            </a:r>
          </a:p>
        </p:txBody>
      </p:sp>
    </p:spTree>
    <p:extLst>
      <p:ext uri="{BB962C8B-B14F-4D97-AF65-F5344CB8AC3E}">
        <p14:creationId xmlns:p14="http://schemas.microsoft.com/office/powerpoint/2010/main" val="889847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9FBC4-AA93-9728-1205-DE132E7C76D5}"/>
              </a:ext>
            </a:extLst>
          </p:cNvPr>
          <p:cNvSpPr>
            <a:spLocks noGrp="1"/>
          </p:cNvSpPr>
          <p:nvPr>
            <p:ph type="title"/>
          </p:nvPr>
        </p:nvSpPr>
        <p:spPr>
          <a:xfrm>
            <a:off x="823006" y="89952"/>
            <a:ext cx="5431939" cy="936353"/>
          </a:xfrm>
        </p:spPr>
        <p:txBody>
          <a:bodyPr>
            <a:normAutofit/>
          </a:bodyPr>
          <a:lstStyle/>
          <a:p>
            <a:r>
              <a:rPr lang="en-US" sz="3200" dirty="0">
                <a:latin typeface="+mn-lt"/>
              </a:rPr>
              <a:t>Upper front rocker casting</a:t>
            </a:r>
          </a:p>
        </p:txBody>
      </p:sp>
      <p:sp>
        <p:nvSpPr>
          <p:cNvPr id="3" name="Content Placeholder 2">
            <a:extLst>
              <a:ext uri="{FF2B5EF4-FFF2-40B4-BE49-F238E27FC236}">
                <a16:creationId xmlns:a16="http://schemas.microsoft.com/office/drawing/2014/main" id="{B2CE3073-2419-C13F-B1FB-FC7864998469}"/>
              </a:ext>
            </a:extLst>
          </p:cNvPr>
          <p:cNvSpPr>
            <a:spLocks noGrp="1"/>
          </p:cNvSpPr>
          <p:nvPr>
            <p:ph idx="1"/>
          </p:nvPr>
        </p:nvSpPr>
        <p:spPr>
          <a:xfrm>
            <a:off x="7083990" y="2656579"/>
            <a:ext cx="4603321" cy="1775175"/>
          </a:xfrm>
        </p:spPr>
        <p:txBody>
          <a:bodyPr>
            <a:normAutofit/>
          </a:bodyPr>
          <a:lstStyle/>
          <a:p>
            <a:pPr marL="0" indent="0">
              <a:buNone/>
            </a:pPr>
            <a:r>
              <a:rPr lang="en-US" dirty="0">
                <a:effectLst/>
                <a:latin typeface="Calibri" panose="020F0502020204030204" pitchFamily="34" charset="0"/>
                <a:ea typeface="Calibri" panose="020F0502020204030204" pitchFamily="34" charset="0"/>
                <a:cs typeface="Calibri" panose="020F0502020204030204" pitchFamily="34" charset="0"/>
              </a:rPr>
              <a:t>The caliper shows both the length of bearing sleeve and the dimension between the sleeve pads in the casting.</a:t>
            </a:r>
            <a:endParaRPr lang="en-US"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42B9D94-3785-AD71-FEF8-72913EFC4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15" y="1026305"/>
            <a:ext cx="6646278" cy="5259456"/>
          </a:xfrm>
          <a:prstGeom prst="rect">
            <a:avLst/>
          </a:prstGeom>
        </p:spPr>
      </p:pic>
      <p:sp>
        <p:nvSpPr>
          <p:cNvPr id="4" name="Title 1">
            <a:extLst>
              <a:ext uri="{FF2B5EF4-FFF2-40B4-BE49-F238E27FC236}">
                <a16:creationId xmlns:a16="http://schemas.microsoft.com/office/drawing/2014/main" id="{A4CD32E1-940C-063D-C9DE-C2ADE1FAD74C}"/>
              </a:ext>
            </a:extLst>
          </p:cNvPr>
          <p:cNvSpPr txBox="1">
            <a:spLocks/>
          </p:cNvSpPr>
          <p:nvPr/>
        </p:nvSpPr>
        <p:spPr>
          <a:xfrm>
            <a:off x="9335726" y="6126075"/>
            <a:ext cx="2856274" cy="639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solidFill>
              </a:rPr>
              <a:t>Parts sourcing</a:t>
            </a:r>
          </a:p>
        </p:txBody>
      </p:sp>
    </p:spTree>
    <p:extLst>
      <p:ext uri="{BB962C8B-B14F-4D97-AF65-F5344CB8AC3E}">
        <p14:creationId xmlns:p14="http://schemas.microsoft.com/office/powerpoint/2010/main" val="5913389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18076</TotalTime>
  <Words>848</Words>
  <Application>Microsoft Office PowerPoint</Application>
  <PresentationFormat>Widescreen</PresentationFormat>
  <Paragraphs>71</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Scroll Saw Maintenance 2023</vt:lpstr>
      <vt:lpstr>Today’s topics</vt:lpstr>
      <vt:lpstr>Tracking down the source of the noise</vt:lpstr>
      <vt:lpstr>Some sources of noise might be more obvious</vt:lpstr>
      <vt:lpstr>Turn the counter weight straight up for the “wiggle” test.</vt:lpstr>
      <vt:lpstr>Remove the blade from the chucks</vt:lpstr>
      <vt:lpstr>Now for the rocker arm “wiggle” test.</vt:lpstr>
      <vt:lpstr>Wearing parts - Upper front rocker casting</vt:lpstr>
      <vt:lpstr>Upper front rocker casting</vt:lpstr>
      <vt:lpstr>PowerPoint Presentation</vt:lpstr>
      <vt:lpstr>PowerPoint Presentation</vt:lpstr>
      <vt:lpstr>PowerPoint Presentation</vt:lpstr>
      <vt:lpstr>Modify tensioner plate for additional clearance</vt:lpstr>
      <vt:lpstr>Extracting the rockers for service</vt:lpstr>
      <vt:lpstr>Extracting the vertical rocker and linkages for service</vt:lpstr>
      <vt:lpstr>Replacing the connecting rod in the vertical rocker</vt:lpstr>
      <vt:lpstr>Blade chucks</vt:lpstr>
      <vt:lpstr>Today’s topics (3cont’d)</vt:lpstr>
      <vt:lpstr>Blade chucks (continued</vt:lpstr>
      <vt:lpstr>PowerPoint Presentation</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Scroll Saw Maintenance 2022</dc:title>
  <dc:creator>James Brokaw</dc:creator>
  <cp:lastModifiedBy>James Brokaw</cp:lastModifiedBy>
  <cp:revision>33</cp:revision>
  <dcterms:created xsi:type="dcterms:W3CDTF">2022-06-05T21:34:31Z</dcterms:created>
  <dcterms:modified xsi:type="dcterms:W3CDTF">2023-05-31T16:06:51Z</dcterms:modified>
</cp:coreProperties>
</file>